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2" r:id="rId2"/>
  </p:sldMasterIdLst>
  <p:notesMasterIdLst>
    <p:notesMasterId r:id="rId41"/>
  </p:notesMasterIdLst>
  <p:handoutMasterIdLst>
    <p:handoutMasterId r:id="rId42"/>
  </p:handoutMasterIdLst>
  <p:sldIdLst>
    <p:sldId id="1243" r:id="rId3"/>
    <p:sldId id="824" r:id="rId4"/>
    <p:sldId id="360" r:id="rId5"/>
    <p:sldId id="825" r:id="rId6"/>
    <p:sldId id="826" r:id="rId7"/>
    <p:sldId id="1263" r:id="rId8"/>
    <p:sldId id="362" r:id="rId9"/>
    <p:sldId id="363" r:id="rId10"/>
    <p:sldId id="1256" r:id="rId11"/>
    <p:sldId id="1257" r:id="rId12"/>
    <p:sldId id="1258" r:id="rId13"/>
    <p:sldId id="1250" r:id="rId14"/>
    <p:sldId id="1259" r:id="rId15"/>
    <p:sldId id="364" r:id="rId16"/>
    <p:sldId id="366" r:id="rId17"/>
    <p:sldId id="828" r:id="rId18"/>
    <p:sldId id="829" r:id="rId19"/>
    <p:sldId id="369" r:id="rId20"/>
    <p:sldId id="830" r:id="rId21"/>
    <p:sldId id="831" r:id="rId22"/>
    <p:sldId id="372" r:id="rId23"/>
    <p:sldId id="832" r:id="rId24"/>
    <p:sldId id="374" r:id="rId25"/>
    <p:sldId id="833" r:id="rId26"/>
    <p:sldId id="381" r:id="rId27"/>
    <p:sldId id="836" r:id="rId28"/>
    <p:sldId id="837" r:id="rId29"/>
    <p:sldId id="838" r:id="rId30"/>
    <p:sldId id="839" r:id="rId31"/>
    <p:sldId id="385" r:id="rId32"/>
    <p:sldId id="1192" r:id="rId33"/>
    <p:sldId id="1193" r:id="rId34"/>
    <p:sldId id="1194" r:id="rId35"/>
    <p:sldId id="386" r:id="rId36"/>
    <p:sldId id="1191" r:id="rId37"/>
    <p:sldId id="387" r:id="rId38"/>
    <p:sldId id="840" r:id="rId39"/>
    <p:sldId id="1195" r:id="rId4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D35CAD4-0834-4937-8D8D-EA7FBF66DB6B}"/>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100">
                <a:latin typeface="Arial" panose="020B0604020202020204" pitchFamily="34" charset="0"/>
                <a:cs typeface="Arial" panose="020B0604020202020204" pitchFamily="34" charset="0"/>
              </a:rPr>
              <a:t>Class – The Book Of Revelation (16)</a:t>
            </a:r>
          </a:p>
        </p:txBody>
      </p:sp>
      <p:sp>
        <p:nvSpPr>
          <p:cNvPr id="3" name="Date Placeholder 2">
            <a:extLst>
              <a:ext uri="{FF2B5EF4-FFF2-40B4-BE49-F238E27FC236}">
                <a16:creationId xmlns:a16="http://schemas.microsoft.com/office/drawing/2014/main" id="{A25834DA-2667-450C-8240-910D7C695F31}"/>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100">
                <a:latin typeface="Arial" panose="020B0604020202020204" pitchFamily="34" charset="0"/>
                <a:cs typeface="Arial" panose="020B0604020202020204" pitchFamily="34" charset="0"/>
              </a:rPr>
              <a:t>6/14/2020 pm</a:t>
            </a:r>
          </a:p>
        </p:txBody>
      </p:sp>
      <p:sp>
        <p:nvSpPr>
          <p:cNvPr id="4" name="Footer Placeholder 3">
            <a:extLst>
              <a:ext uri="{FF2B5EF4-FFF2-40B4-BE49-F238E27FC236}">
                <a16:creationId xmlns:a16="http://schemas.microsoft.com/office/drawing/2014/main" id="{45C0CBC3-6543-4BA3-9050-1C15245F1A10}"/>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1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EEC5005-69B6-4A37-A4C7-55DA2473A80F}"/>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1CA6180E-7FFC-46EE-973C-1D5AC733BB9A}" type="slidenum">
              <a:rPr lang="en-US" sz="1100">
                <a:latin typeface="Arial" panose="020B0604020202020204" pitchFamily="34" charset="0"/>
                <a:cs typeface="Arial" panose="020B0604020202020204" pitchFamily="34" charset="0"/>
              </a:rPr>
              <a:t>‹#›</a:t>
            </a:fld>
            <a:endParaRPr lang="en-US"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784169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(16)</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6/14/2020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431CBF1-3243-4808-B914-68C91775F889}" type="slidenum">
              <a:rPr lang="en-US" smtClean="0"/>
              <a:t>‹#›</a:t>
            </a:fld>
            <a:endParaRPr lang="en-US"/>
          </a:p>
        </p:txBody>
      </p:sp>
    </p:spTree>
    <p:extLst>
      <p:ext uri="{BB962C8B-B14F-4D97-AF65-F5344CB8AC3E}">
        <p14:creationId xmlns:p14="http://schemas.microsoft.com/office/powerpoint/2010/main" val="390191693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70038" y="1231900"/>
            <a:ext cx="4435475" cy="3327400"/>
          </a:xfrm>
        </p:spPr>
      </p:sp>
      <p:sp>
        <p:nvSpPr>
          <p:cNvPr id="3" name="Notes Placeholder 2"/>
          <p:cNvSpPr>
            <a:spLocks noGrp="1"/>
          </p:cNvSpPr>
          <p:nvPr>
            <p:ph type="body" idx="1"/>
          </p:nvPr>
        </p:nvSpPr>
        <p:spPr/>
        <p:txBody>
          <a:bodyPr/>
          <a:lstStyle/>
          <a:p>
            <a:r>
              <a:rPr lang="en-US" dirty="0"/>
              <a:t>https://www.christianhistoryinstitute.org/incontext/article/polycarp-testimony/</a:t>
            </a:r>
          </a:p>
        </p:txBody>
      </p:sp>
      <p:sp>
        <p:nvSpPr>
          <p:cNvPr id="4" name="Slide Number Placeholder 3"/>
          <p:cNvSpPr>
            <a:spLocks noGrp="1"/>
          </p:cNvSpPr>
          <p:nvPr>
            <p:ph type="sldNum" sz="quarter" idx="10"/>
          </p:nvPr>
        </p:nvSpPr>
        <p:spPr/>
        <p:txBody>
          <a:bodyPr/>
          <a:lstStyle/>
          <a:p>
            <a:pPr defTabSz="996094">
              <a:defRPr/>
            </a:pPr>
            <a:fld id="{0DA5C283-3077-4DCB-88FA-91348FD183E5}" type="slidenum">
              <a:rPr lang="en-US" altLang="en-US" sz="2000" kern="0">
                <a:solidFill>
                  <a:sysClr val="windowText" lastClr="000000"/>
                </a:solidFill>
                <a:latin typeface="Times New Roman" panose="02020603050405020304" pitchFamily="18" charset="0"/>
              </a:rPr>
              <a:pPr defTabSz="996094">
                <a:defRPr/>
              </a:pPr>
              <a:t>18</a:t>
            </a:fld>
            <a:endParaRPr lang="en-US" altLang="en-US" sz="2000" kern="0">
              <a:solidFill>
                <a:sysClr val="windowText" lastClr="000000"/>
              </a:solidFill>
              <a:latin typeface="Times New Roman" panose="02020603050405020304" pitchFamily="18" charset="0"/>
            </a:endParaRPr>
          </a:p>
        </p:txBody>
      </p:sp>
      <p:sp>
        <p:nvSpPr>
          <p:cNvPr id="5" name="Date Placeholder 4">
            <a:extLst>
              <a:ext uri="{FF2B5EF4-FFF2-40B4-BE49-F238E27FC236}">
                <a16:creationId xmlns:a16="http://schemas.microsoft.com/office/drawing/2014/main" id="{AB458051-1FE3-4DE9-A7DE-ED3A4EE558BE}"/>
              </a:ext>
            </a:extLst>
          </p:cNvPr>
          <p:cNvSpPr>
            <a:spLocks noGrp="1"/>
          </p:cNvSpPr>
          <p:nvPr>
            <p:ph type="dt" idx="1"/>
          </p:nvPr>
        </p:nvSpPr>
        <p:spPr/>
        <p:txBody>
          <a:bodyPr/>
          <a:lstStyle/>
          <a:p>
            <a:r>
              <a:rPr lang="en-US"/>
              <a:t>6/14/2020 pm</a:t>
            </a:r>
          </a:p>
        </p:txBody>
      </p:sp>
      <p:sp>
        <p:nvSpPr>
          <p:cNvPr id="6" name="Footer Placeholder 5">
            <a:extLst>
              <a:ext uri="{FF2B5EF4-FFF2-40B4-BE49-F238E27FC236}">
                <a16:creationId xmlns:a16="http://schemas.microsoft.com/office/drawing/2014/main" id="{59E48F35-EFE9-4A53-BA9F-EE8B3276C8DB}"/>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B4DA20EB-2510-42A8-8941-F26BCF3B6230}"/>
              </a:ext>
            </a:extLst>
          </p:cNvPr>
          <p:cNvSpPr>
            <a:spLocks noGrp="1"/>
          </p:cNvSpPr>
          <p:nvPr>
            <p:ph type="hdr" sz="quarter"/>
          </p:nvPr>
        </p:nvSpPr>
        <p:spPr/>
        <p:txBody>
          <a:bodyPr/>
          <a:lstStyle/>
          <a:p>
            <a:r>
              <a:rPr lang="en-US"/>
              <a:t>Class – The Book Of Revelation (16)</a:t>
            </a:r>
          </a:p>
        </p:txBody>
      </p:sp>
    </p:spTree>
    <p:extLst>
      <p:ext uri="{BB962C8B-B14F-4D97-AF65-F5344CB8AC3E}">
        <p14:creationId xmlns:p14="http://schemas.microsoft.com/office/powerpoint/2010/main" val="232043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70038" y="1231900"/>
            <a:ext cx="4435475" cy="3327400"/>
          </a:xfrm>
        </p:spPr>
      </p:sp>
      <p:sp>
        <p:nvSpPr>
          <p:cNvPr id="3" name="Notes Placeholder 2"/>
          <p:cNvSpPr>
            <a:spLocks noGrp="1"/>
          </p:cNvSpPr>
          <p:nvPr>
            <p:ph type="body" idx="1"/>
          </p:nvPr>
        </p:nvSpPr>
        <p:spPr/>
        <p:txBody>
          <a:bodyPr/>
          <a:lstStyle/>
          <a:p>
            <a:r>
              <a:rPr lang="en-US" dirty="0"/>
              <a:t>https://www.christianhistoryinstitute.org/incontext/article/polycarp-testimony/</a:t>
            </a:r>
          </a:p>
        </p:txBody>
      </p:sp>
      <p:sp>
        <p:nvSpPr>
          <p:cNvPr id="4" name="Slide Number Placeholder 3"/>
          <p:cNvSpPr>
            <a:spLocks noGrp="1"/>
          </p:cNvSpPr>
          <p:nvPr>
            <p:ph type="sldNum" sz="quarter" idx="10"/>
          </p:nvPr>
        </p:nvSpPr>
        <p:spPr/>
        <p:txBody>
          <a:bodyPr/>
          <a:lstStyle/>
          <a:p>
            <a:pPr defTabSz="996094">
              <a:defRPr/>
            </a:pPr>
            <a:fld id="{0DA5C283-3077-4DCB-88FA-91348FD183E5}" type="slidenum">
              <a:rPr lang="en-US" altLang="en-US" sz="2000" kern="0">
                <a:solidFill>
                  <a:sysClr val="windowText" lastClr="000000"/>
                </a:solidFill>
                <a:latin typeface="Times New Roman" panose="02020603050405020304" pitchFamily="18" charset="0"/>
              </a:rPr>
              <a:pPr defTabSz="996094">
                <a:defRPr/>
              </a:pPr>
              <a:t>19</a:t>
            </a:fld>
            <a:endParaRPr lang="en-US" altLang="en-US" sz="2000" kern="0">
              <a:solidFill>
                <a:sysClr val="windowText" lastClr="000000"/>
              </a:solidFill>
              <a:latin typeface="Times New Roman" panose="02020603050405020304" pitchFamily="18" charset="0"/>
            </a:endParaRPr>
          </a:p>
        </p:txBody>
      </p:sp>
      <p:sp>
        <p:nvSpPr>
          <p:cNvPr id="5" name="Date Placeholder 4">
            <a:extLst>
              <a:ext uri="{FF2B5EF4-FFF2-40B4-BE49-F238E27FC236}">
                <a16:creationId xmlns:a16="http://schemas.microsoft.com/office/drawing/2014/main" id="{2F73779E-3F0E-4372-B45B-C3D4676CE20F}"/>
              </a:ext>
            </a:extLst>
          </p:cNvPr>
          <p:cNvSpPr>
            <a:spLocks noGrp="1"/>
          </p:cNvSpPr>
          <p:nvPr>
            <p:ph type="dt" idx="1"/>
          </p:nvPr>
        </p:nvSpPr>
        <p:spPr/>
        <p:txBody>
          <a:bodyPr/>
          <a:lstStyle/>
          <a:p>
            <a:r>
              <a:rPr lang="en-US"/>
              <a:t>6/14/2020 pm</a:t>
            </a:r>
          </a:p>
        </p:txBody>
      </p:sp>
      <p:sp>
        <p:nvSpPr>
          <p:cNvPr id="6" name="Footer Placeholder 5">
            <a:extLst>
              <a:ext uri="{FF2B5EF4-FFF2-40B4-BE49-F238E27FC236}">
                <a16:creationId xmlns:a16="http://schemas.microsoft.com/office/drawing/2014/main" id="{2F9BD797-883D-4CB1-A1C0-2FCB95117780}"/>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B59BF3E5-A54D-43A4-B51E-8574F73C9F5E}"/>
              </a:ext>
            </a:extLst>
          </p:cNvPr>
          <p:cNvSpPr>
            <a:spLocks noGrp="1"/>
          </p:cNvSpPr>
          <p:nvPr>
            <p:ph type="hdr" sz="quarter"/>
          </p:nvPr>
        </p:nvSpPr>
        <p:spPr/>
        <p:txBody>
          <a:bodyPr/>
          <a:lstStyle/>
          <a:p>
            <a:r>
              <a:rPr lang="en-US"/>
              <a:t>Class – The Book Of Revelation (16)</a:t>
            </a:r>
          </a:p>
        </p:txBody>
      </p:sp>
    </p:spTree>
    <p:extLst>
      <p:ext uri="{BB962C8B-B14F-4D97-AF65-F5344CB8AC3E}">
        <p14:creationId xmlns:p14="http://schemas.microsoft.com/office/powerpoint/2010/main" val="2320436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70038" y="1231900"/>
            <a:ext cx="4435475" cy="3327400"/>
          </a:xfrm>
        </p:spPr>
      </p:sp>
      <p:sp>
        <p:nvSpPr>
          <p:cNvPr id="3" name="Notes Placeholder 2"/>
          <p:cNvSpPr>
            <a:spLocks noGrp="1"/>
          </p:cNvSpPr>
          <p:nvPr>
            <p:ph type="body" idx="1"/>
          </p:nvPr>
        </p:nvSpPr>
        <p:spPr/>
        <p:txBody>
          <a:bodyPr/>
          <a:lstStyle/>
          <a:p>
            <a:r>
              <a:rPr lang="en-US" dirty="0"/>
              <a:t>https://www.christianhistoryinstitute.org/incontext/article/polycarp-testimony/</a:t>
            </a:r>
          </a:p>
        </p:txBody>
      </p:sp>
      <p:sp>
        <p:nvSpPr>
          <p:cNvPr id="4" name="Slide Number Placeholder 3"/>
          <p:cNvSpPr>
            <a:spLocks noGrp="1"/>
          </p:cNvSpPr>
          <p:nvPr>
            <p:ph type="sldNum" sz="quarter" idx="10"/>
          </p:nvPr>
        </p:nvSpPr>
        <p:spPr/>
        <p:txBody>
          <a:bodyPr/>
          <a:lstStyle/>
          <a:p>
            <a:pPr defTabSz="996094">
              <a:defRPr/>
            </a:pPr>
            <a:fld id="{0DA5C283-3077-4DCB-88FA-91348FD183E5}" type="slidenum">
              <a:rPr lang="en-US" altLang="en-US" sz="2000" kern="0">
                <a:solidFill>
                  <a:sysClr val="windowText" lastClr="000000"/>
                </a:solidFill>
                <a:latin typeface="Times New Roman" panose="02020603050405020304" pitchFamily="18" charset="0"/>
              </a:rPr>
              <a:pPr defTabSz="996094">
                <a:defRPr/>
              </a:pPr>
              <a:t>20</a:t>
            </a:fld>
            <a:endParaRPr lang="en-US" altLang="en-US" sz="2000" kern="0">
              <a:solidFill>
                <a:sysClr val="windowText" lastClr="000000"/>
              </a:solidFill>
              <a:latin typeface="Times New Roman" panose="02020603050405020304" pitchFamily="18" charset="0"/>
            </a:endParaRPr>
          </a:p>
        </p:txBody>
      </p:sp>
      <p:sp>
        <p:nvSpPr>
          <p:cNvPr id="5" name="Date Placeholder 4">
            <a:extLst>
              <a:ext uri="{FF2B5EF4-FFF2-40B4-BE49-F238E27FC236}">
                <a16:creationId xmlns:a16="http://schemas.microsoft.com/office/drawing/2014/main" id="{CB46F52E-7CDD-44B7-9F23-64DDB0ED3523}"/>
              </a:ext>
            </a:extLst>
          </p:cNvPr>
          <p:cNvSpPr>
            <a:spLocks noGrp="1"/>
          </p:cNvSpPr>
          <p:nvPr>
            <p:ph type="dt" idx="1"/>
          </p:nvPr>
        </p:nvSpPr>
        <p:spPr/>
        <p:txBody>
          <a:bodyPr/>
          <a:lstStyle/>
          <a:p>
            <a:r>
              <a:rPr lang="en-US"/>
              <a:t>6/14/2020 pm</a:t>
            </a:r>
          </a:p>
        </p:txBody>
      </p:sp>
      <p:sp>
        <p:nvSpPr>
          <p:cNvPr id="6" name="Footer Placeholder 5">
            <a:extLst>
              <a:ext uri="{FF2B5EF4-FFF2-40B4-BE49-F238E27FC236}">
                <a16:creationId xmlns:a16="http://schemas.microsoft.com/office/drawing/2014/main" id="{0290FF6B-8D8D-43CE-B1BE-253C7E86B29A}"/>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58444E7E-D9B4-417D-97A6-3372384172B0}"/>
              </a:ext>
            </a:extLst>
          </p:cNvPr>
          <p:cNvSpPr>
            <a:spLocks noGrp="1"/>
          </p:cNvSpPr>
          <p:nvPr>
            <p:ph type="hdr" sz="quarter"/>
          </p:nvPr>
        </p:nvSpPr>
        <p:spPr/>
        <p:txBody>
          <a:bodyPr/>
          <a:lstStyle/>
          <a:p>
            <a:r>
              <a:rPr lang="en-US"/>
              <a:t>Class – The Book Of Revelation (16)</a:t>
            </a:r>
          </a:p>
        </p:txBody>
      </p:sp>
    </p:spTree>
    <p:extLst>
      <p:ext uri="{BB962C8B-B14F-4D97-AF65-F5344CB8AC3E}">
        <p14:creationId xmlns:p14="http://schemas.microsoft.com/office/powerpoint/2010/main" val="232043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8514866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883907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731940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0381083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519837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6216553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8272869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465577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3699054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2326530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1054680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4658756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0264880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1663951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8326898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447014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5896804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6872801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2930621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791255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078675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2022379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9260167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711185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9820187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563613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3201980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3969307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8568147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40385002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7973779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7008516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7731582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994966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7716422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282FA3C6-7C60-430F-B028-42B5104B86BE}" type="slidenum">
              <a:rPr lang="en-US" sz="1200" smtClean="0">
                <a:solidFill>
                  <a:prstClr val="black">
                    <a:tint val="75000"/>
                  </a:prstClr>
                </a:solidFill>
                <a:latin typeface="Calibri"/>
              </a:rPr>
              <a:pPr>
                <a:defRPr/>
              </a:pPr>
              <a:t>‹#›</a:t>
            </a:fld>
            <a:endParaRPr lang="en-US" sz="1200" dirty="0">
              <a:solidFill>
                <a:prstClr val="black">
                  <a:tint val="75000"/>
                </a:prstClr>
              </a:solidFill>
              <a:latin typeface="Calibri"/>
            </a:endParaRPr>
          </a:p>
        </p:txBody>
      </p:sp>
    </p:spTree>
    <p:extLst>
      <p:ext uri="{BB962C8B-B14F-4D97-AF65-F5344CB8AC3E}">
        <p14:creationId xmlns:p14="http://schemas.microsoft.com/office/powerpoint/2010/main" val="4034441077"/>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hyperlink" Target="http://gbgm-umc.org/gifs/worldhistory/polycarp.jpg" TargetMode="External"/><Relationship Id="rId2" Type="http://schemas.openxmlformats.org/officeDocument/2006/relationships/notesSlide" Target="../notesSlides/notesSlide1.xml"/><Relationship Id="rId1" Type="http://schemas.openxmlformats.org/officeDocument/2006/relationships/slideLayout" Target="../slideLayouts/slideLayout24.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hyperlink" Target="http://gbgm-umc.org/gifs/worldhistory/polycarp.jpg" TargetMode="External"/><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3" Type="http://schemas.openxmlformats.org/officeDocument/2006/relationships/hyperlink" Target="http://gbgm-umc.org/gifs/worldhistory/polycarp.jpg" TargetMode="External"/><Relationship Id="rId2" Type="http://schemas.openxmlformats.org/officeDocument/2006/relationships/notesSlide" Target="../notesSlides/notesSlide3.xml"/><Relationship Id="rId1" Type="http://schemas.openxmlformats.org/officeDocument/2006/relationships/slideLayout" Target="../slideLayouts/slideLayout24.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June 14,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28636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609600" y="437981"/>
            <a:ext cx="7924800" cy="71120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Their Encouragement</a:t>
            </a:r>
          </a:p>
        </p:txBody>
      </p:sp>
      <p:sp>
        <p:nvSpPr>
          <p:cNvPr id="103427" name="Text Box 3"/>
          <p:cNvSpPr txBox="1">
            <a:spLocks noChangeArrowheads="1"/>
          </p:cNvSpPr>
          <p:nvPr/>
        </p:nvSpPr>
        <p:spPr bwMode="auto">
          <a:xfrm>
            <a:off x="133643" y="1149181"/>
            <a:ext cx="8897235" cy="5570756"/>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2:10,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Fear not (cf. 1:17)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things which </a:t>
            </a:r>
            <a:b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thou art about to suffer”</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behold, the devil is about to cast some of you into prison,</a:t>
            </a:r>
            <a:endPar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800100" marR="0" lvl="1" indent="-3429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4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Prison in those days was understood to be a prelude to execution.</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“that ye may be tried; and ye shall have tribulation </a:t>
            </a:r>
            <a:b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ten days.”</a:t>
            </a:r>
          </a:p>
          <a:p>
            <a:pPr marL="800100" marR="0" lvl="1" indent="-3429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4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Ten days represented a full period of testing which </a:t>
            </a:r>
            <a:br>
              <a:rPr kumimoji="0" lang="en-US" altLang="en-US" sz="24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4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can be measured.</a:t>
            </a:r>
          </a:p>
          <a:p>
            <a:pPr marL="800100" marR="0" lvl="1" indent="-3429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4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Or perhaps it meant that they would suffer to their full limit.</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61EE0731-BA39-440E-ABD6-1723F590E8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4049025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fade">
                                      <p:cBhvr>
                                        <p:cTn id="7" dur="1000"/>
                                        <p:tgtEl>
                                          <p:spTgt spid="103427">
                                            <p:txEl>
                                              <p:pRg st="0" end="0"/>
                                            </p:txEl>
                                          </p:spTgt>
                                        </p:tgtEl>
                                      </p:cBhvr>
                                    </p:animEffect>
                                    <p:anim calcmode="lin" valueType="num">
                                      <p:cBhvr>
                                        <p:cTn id="8" dur="10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3427">
                                            <p:txEl>
                                              <p:pRg st="1" end="1"/>
                                            </p:txEl>
                                          </p:spTgt>
                                        </p:tgtEl>
                                        <p:attrNameLst>
                                          <p:attrName>style.visibility</p:attrName>
                                        </p:attrNameLst>
                                      </p:cBhvr>
                                      <p:to>
                                        <p:strVal val="visible"/>
                                      </p:to>
                                    </p:set>
                                    <p:animEffect transition="in" filter="fade">
                                      <p:cBhvr>
                                        <p:cTn id="14" dur="1000"/>
                                        <p:tgtEl>
                                          <p:spTgt spid="103427">
                                            <p:txEl>
                                              <p:pRg st="1" end="1"/>
                                            </p:txEl>
                                          </p:spTgt>
                                        </p:tgtEl>
                                      </p:cBhvr>
                                    </p:animEffect>
                                    <p:anim calcmode="lin" valueType="num">
                                      <p:cBhvr>
                                        <p:cTn id="15"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103427">
                                            <p:txEl>
                                              <p:pRg st="2" end="2"/>
                                            </p:txEl>
                                          </p:spTgt>
                                        </p:tgtEl>
                                        <p:attrNameLst>
                                          <p:attrName>style.visibility</p:attrName>
                                        </p:attrNameLst>
                                      </p:cBhvr>
                                      <p:to>
                                        <p:strVal val="visible"/>
                                      </p:to>
                                    </p:set>
                                    <p:animEffect transition="in" filter="fade">
                                      <p:cBhvr>
                                        <p:cTn id="19" dur="1000"/>
                                        <p:tgtEl>
                                          <p:spTgt spid="103427">
                                            <p:txEl>
                                              <p:pRg st="2" end="2"/>
                                            </p:txEl>
                                          </p:spTgt>
                                        </p:tgtEl>
                                      </p:cBhvr>
                                    </p:animEffect>
                                    <p:anim calcmode="lin" valueType="num">
                                      <p:cBhvr>
                                        <p:cTn id="20" dur="10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034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103427">
                                            <p:txEl>
                                              <p:pRg st="3" end="3"/>
                                            </p:txEl>
                                          </p:spTgt>
                                        </p:tgtEl>
                                        <p:attrNameLst>
                                          <p:attrName>style.visibility</p:attrName>
                                        </p:attrNameLst>
                                      </p:cBhvr>
                                      <p:to>
                                        <p:strVal val="visible"/>
                                      </p:to>
                                    </p:set>
                                    <p:animEffect transition="in" filter="fade">
                                      <p:cBhvr>
                                        <p:cTn id="26" dur="1000"/>
                                        <p:tgtEl>
                                          <p:spTgt spid="103427">
                                            <p:txEl>
                                              <p:pRg st="3" end="3"/>
                                            </p:txEl>
                                          </p:spTgt>
                                        </p:tgtEl>
                                      </p:cBhvr>
                                    </p:animEffect>
                                    <p:anim calcmode="lin" valueType="num">
                                      <p:cBhvr>
                                        <p:cTn id="27" dur="1000" fill="hold"/>
                                        <p:tgtEl>
                                          <p:spTgt spid="10342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03427">
                                            <p:txEl>
                                              <p:pRg st="3" end="3"/>
                                            </p:txEl>
                                          </p:spTgt>
                                        </p:tgtEl>
                                        <p:attrNameLst>
                                          <p:attrName>ppt_y</p:attrName>
                                        </p:attrNameLst>
                                      </p:cBhvr>
                                      <p:tavLst>
                                        <p:tav tm="0">
                                          <p:val>
                                            <p:strVal val="#ppt_y-.1"/>
                                          </p:val>
                                        </p:tav>
                                        <p:tav tm="100000">
                                          <p:val>
                                            <p:strVal val="#ppt_y"/>
                                          </p:val>
                                        </p:tav>
                                      </p:tavLst>
                                    </p:anim>
                                  </p:childTnLst>
                                </p:cTn>
                              </p:par>
                              <p:par>
                                <p:cTn id="29" presetID="47" presetClass="entr" presetSubtype="0" fill="hold" grpId="0" nodeType="withEffect">
                                  <p:stCondLst>
                                    <p:cond delay="0"/>
                                  </p:stCondLst>
                                  <p:childTnLst>
                                    <p:set>
                                      <p:cBhvr>
                                        <p:cTn id="30" dur="1" fill="hold">
                                          <p:stCondLst>
                                            <p:cond delay="0"/>
                                          </p:stCondLst>
                                        </p:cTn>
                                        <p:tgtEl>
                                          <p:spTgt spid="103427">
                                            <p:txEl>
                                              <p:pRg st="4" end="4"/>
                                            </p:txEl>
                                          </p:spTgt>
                                        </p:tgtEl>
                                        <p:attrNameLst>
                                          <p:attrName>style.visibility</p:attrName>
                                        </p:attrNameLst>
                                      </p:cBhvr>
                                      <p:to>
                                        <p:strVal val="visible"/>
                                      </p:to>
                                    </p:set>
                                    <p:animEffect transition="in" filter="fade">
                                      <p:cBhvr>
                                        <p:cTn id="31" dur="1000"/>
                                        <p:tgtEl>
                                          <p:spTgt spid="103427">
                                            <p:txEl>
                                              <p:pRg st="4" end="4"/>
                                            </p:txEl>
                                          </p:spTgt>
                                        </p:tgtEl>
                                      </p:cBhvr>
                                    </p:animEffect>
                                    <p:anim calcmode="lin" valueType="num">
                                      <p:cBhvr>
                                        <p:cTn id="32" dur="1000" fill="hold"/>
                                        <p:tgtEl>
                                          <p:spTgt spid="103427">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103427">
                                            <p:txEl>
                                              <p:pRg st="4" end="4"/>
                                            </p:txEl>
                                          </p:spTgt>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0"/>
                                  </p:stCondLst>
                                  <p:childTnLst>
                                    <p:set>
                                      <p:cBhvr>
                                        <p:cTn id="35" dur="1" fill="hold">
                                          <p:stCondLst>
                                            <p:cond delay="0"/>
                                          </p:stCondLst>
                                        </p:cTn>
                                        <p:tgtEl>
                                          <p:spTgt spid="103427">
                                            <p:txEl>
                                              <p:pRg st="5" end="5"/>
                                            </p:txEl>
                                          </p:spTgt>
                                        </p:tgtEl>
                                        <p:attrNameLst>
                                          <p:attrName>style.visibility</p:attrName>
                                        </p:attrNameLst>
                                      </p:cBhvr>
                                      <p:to>
                                        <p:strVal val="visible"/>
                                      </p:to>
                                    </p:set>
                                    <p:animEffect transition="in" filter="fade">
                                      <p:cBhvr>
                                        <p:cTn id="36" dur="1000"/>
                                        <p:tgtEl>
                                          <p:spTgt spid="103427">
                                            <p:txEl>
                                              <p:pRg st="5" end="5"/>
                                            </p:txEl>
                                          </p:spTgt>
                                        </p:tgtEl>
                                      </p:cBhvr>
                                    </p:animEffect>
                                    <p:anim calcmode="lin" valueType="num">
                                      <p:cBhvr>
                                        <p:cTn id="37" dur="1000" fill="hold"/>
                                        <p:tgtEl>
                                          <p:spTgt spid="103427">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10342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609600" y="762000"/>
            <a:ext cx="7924800" cy="71120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p:txBody>
      </p:sp>
      <p:sp>
        <p:nvSpPr>
          <p:cNvPr id="103427" name="Text Box 3"/>
          <p:cNvSpPr txBox="1">
            <a:spLocks noChangeArrowheads="1"/>
          </p:cNvSpPr>
          <p:nvPr/>
        </p:nvSpPr>
        <p:spPr bwMode="auto">
          <a:xfrm>
            <a:off x="323850" y="1950939"/>
            <a:ext cx="8496300" cy="4770537"/>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4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2:10, </a:t>
            </a: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Fear not (cf. 1:17) </a:t>
            </a: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things which thou art about to suffer”</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“Be thou faithful unto death, and I will give thee the crown of life.”</a:t>
            </a:r>
          </a:p>
          <a:p>
            <a:pPr marL="342900" marR="0" lvl="0" indent="-3429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If their faith was loyal even to the point of death, the Lord promised an eternal crown in honor of their triumph over tribulation and death. 2 Timothy 4:6-8; 1 Peter 5:4; 1 Corinthians 9:25ff</a:t>
            </a:r>
          </a:p>
          <a:p>
            <a:pPr marL="342900" marR="0" lvl="0" indent="-3429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hope that we have of God’s promised inheritance of the faithful should produce in us </a:t>
            </a: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“joy unspeakable.”</a:t>
            </a:r>
            <a:b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1 Peter 1:3-9</a:t>
            </a: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61EE0731-BA39-440E-ABD6-1723F590E8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953267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fade">
                                      <p:cBhvr>
                                        <p:cTn id="7" dur="1000"/>
                                        <p:tgtEl>
                                          <p:spTgt spid="103427">
                                            <p:txEl>
                                              <p:pRg st="0" end="0"/>
                                            </p:txEl>
                                          </p:spTgt>
                                        </p:tgtEl>
                                      </p:cBhvr>
                                    </p:animEffect>
                                    <p:anim calcmode="lin" valueType="num">
                                      <p:cBhvr>
                                        <p:cTn id="8" dur="10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3427">
                                            <p:txEl>
                                              <p:pRg st="1" end="1"/>
                                            </p:txEl>
                                          </p:spTgt>
                                        </p:tgtEl>
                                        <p:attrNameLst>
                                          <p:attrName>style.visibility</p:attrName>
                                        </p:attrNameLst>
                                      </p:cBhvr>
                                      <p:to>
                                        <p:strVal val="visible"/>
                                      </p:to>
                                    </p:set>
                                    <p:animEffect transition="in" filter="fade">
                                      <p:cBhvr>
                                        <p:cTn id="14" dur="1000"/>
                                        <p:tgtEl>
                                          <p:spTgt spid="103427">
                                            <p:txEl>
                                              <p:pRg st="1" end="1"/>
                                            </p:txEl>
                                          </p:spTgt>
                                        </p:tgtEl>
                                      </p:cBhvr>
                                    </p:animEffect>
                                    <p:anim calcmode="lin" valueType="num">
                                      <p:cBhvr>
                                        <p:cTn id="15"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3427">
                                            <p:txEl>
                                              <p:pRg st="2" end="2"/>
                                            </p:txEl>
                                          </p:spTgt>
                                        </p:tgtEl>
                                        <p:attrNameLst>
                                          <p:attrName>style.visibility</p:attrName>
                                        </p:attrNameLst>
                                      </p:cBhvr>
                                      <p:to>
                                        <p:strVal val="visible"/>
                                      </p:to>
                                    </p:set>
                                    <p:animEffect transition="in" filter="fade">
                                      <p:cBhvr>
                                        <p:cTn id="21" dur="1000"/>
                                        <p:tgtEl>
                                          <p:spTgt spid="103427">
                                            <p:txEl>
                                              <p:pRg st="2" end="2"/>
                                            </p:txEl>
                                          </p:spTgt>
                                        </p:tgtEl>
                                      </p:cBhvr>
                                    </p:animEffect>
                                    <p:anim calcmode="lin" valueType="num">
                                      <p:cBhvr>
                                        <p:cTn id="22" dur="10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34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03427">
                                            <p:txEl>
                                              <p:pRg st="3" end="3"/>
                                            </p:txEl>
                                          </p:spTgt>
                                        </p:tgtEl>
                                        <p:attrNameLst>
                                          <p:attrName>style.visibility</p:attrName>
                                        </p:attrNameLst>
                                      </p:cBhvr>
                                      <p:to>
                                        <p:strVal val="visible"/>
                                      </p:to>
                                    </p:set>
                                    <p:animEffect transition="in" filter="fade">
                                      <p:cBhvr>
                                        <p:cTn id="28" dur="1000"/>
                                        <p:tgtEl>
                                          <p:spTgt spid="103427">
                                            <p:txEl>
                                              <p:pRg st="3" end="3"/>
                                            </p:txEl>
                                          </p:spTgt>
                                        </p:tgtEl>
                                      </p:cBhvr>
                                    </p:animEffect>
                                    <p:anim calcmode="lin" valueType="num">
                                      <p:cBhvr>
                                        <p:cTn id="29" dur="1000" fill="hold"/>
                                        <p:tgtEl>
                                          <p:spTgt spid="10342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342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609600" y="762000"/>
            <a:ext cx="7924800" cy="71120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p:txBody>
      </p:sp>
      <p:sp>
        <p:nvSpPr>
          <p:cNvPr id="103427" name="Text Box 3"/>
          <p:cNvSpPr txBox="1">
            <a:spLocks noChangeArrowheads="1"/>
          </p:cNvSpPr>
          <p:nvPr/>
        </p:nvSpPr>
        <p:spPr bwMode="auto">
          <a:xfrm>
            <a:off x="609600" y="2133602"/>
            <a:ext cx="7924800" cy="2739211"/>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Resurrection – Gives Hope</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8)</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B.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God Knows All</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8)</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1. Knows the truth about you – what you really are 		at heart</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2. Knows the truth about your enemy</a:t>
            </a: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61EE0731-BA39-440E-ABD6-1723F590E8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52373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03427">
                                            <p:txEl>
                                              <p:pRg st="1" end="1"/>
                                            </p:txEl>
                                          </p:spTgt>
                                        </p:tgtEl>
                                        <p:attrNameLst>
                                          <p:attrName>style.visibility</p:attrName>
                                        </p:attrNameLst>
                                      </p:cBhvr>
                                      <p:to>
                                        <p:strVal val="visible"/>
                                      </p:to>
                                    </p:set>
                                    <p:animEffect transition="in" filter="fade">
                                      <p:cBhvr>
                                        <p:cTn id="7" dur="1000"/>
                                        <p:tgtEl>
                                          <p:spTgt spid="103427">
                                            <p:txEl>
                                              <p:pRg st="1" end="1"/>
                                            </p:txEl>
                                          </p:spTgt>
                                        </p:tgtEl>
                                      </p:cBhvr>
                                    </p:animEffect>
                                    <p:anim calcmode="lin" valueType="num">
                                      <p:cBhvr>
                                        <p:cTn id="8"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3427">
                                            <p:txEl>
                                              <p:pRg st="2" end="2"/>
                                            </p:txEl>
                                          </p:spTgt>
                                        </p:tgtEl>
                                        <p:attrNameLst>
                                          <p:attrName>style.visibility</p:attrName>
                                        </p:attrNameLst>
                                      </p:cBhvr>
                                      <p:to>
                                        <p:strVal val="visible"/>
                                      </p:to>
                                    </p:set>
                                    <p:animEffect transition="in" filter="fade">
                                      <p:cBhvr>
                                        <p:cTn id="14" dur="1000"/>
                                        <p:tgtEl>
                                          <p:spTgt spid="103427">
                                            <p:txEl>
                                              <p:pRg st="2" end="2"/>
                                            </p:txEl>
                                          </p:spTgt>
                                        </p:tgtEl>
                                      </p:cBhvr>
                                    </p:animEffect>
                                    <p:anim calcmode="lin" valueType="num">
                                      <p:cBhvr>
                                        <p:cTn id="15" dur="10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3427">
                                            <p:txEl>
                                              <p:pRg st="3" end="3"/>
                                            </p:txEl>
                                          </p:spTgt>
                                        </p:tgtEl>
                                        <p:attrNameLst>
                                          <p:attrName>style.visibility</p:attrName>
                                        </p:attrNameLst>
                                      </p:cBhvr>
                                      <p:to>
                                        <p:strVal val="visible"/>
                                      </p:to>
                                    </p:set>
                                    <p:animEffect transition="in" filter="fade">
                                      <p:cBhvr>
                                        <p:cTn id="21" dur="1000"/>
                                        <p:tgtEl>
                                          <p:spTgt spid="103427">
                                            <p:txEl>
                                              <p:pRg st="3" end="3"/>
                                            </p:txEl>
                                          </p:spTgt>
                                        </p:tgtEl>
                                      </p:cBhvr>
                                    </p:animEffect>
                                    <p:anim calcmode="lin" valueType="num">
                                      <p:cBhvr>
                                        <p:cTn id="22" dur="1000" fill="hold"/>
                                        <p:tgtEl>
                                          <p:spTgt spid="10342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342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609600" y="762000"/>
            <a:ext cx="7924800" cy="71120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p:txBody>
      </p:sp>
      <p:sp>
        <p:nvSpPr>
          <p:cNvPr id="103427" name="Text Box 3"/>
          <p:cNvSpPr txBox="1">
            <a:spLocks noChangeArrowheads="1"/>
          </p:cNvSpPr>
          <p:nvPr/>
        </p:nvSpPr>
        <p:spPr bwMode="auto">
          <a:xfrm>
            <a:off x="609600" y="1982770"/>
            <a:ext cx="7924800" cy="4832092"/>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Can Overcome</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11) </a:t>
            </a:r>
            <a:r>
              <a:rPr kumimoji="0" lang="en-US" sz="2800" b="0" i="1" u="none" strike="noStrike" kern="1200" cap="none" spc="0" normalizeH="0" baseline="0" noProof="0" dirty="0">
                <a:ln>
                  <a:noFill/>
                </a:ln>
                <a:effectLst/>
                <a:uLnTx/>
                <a:uFillTx/>
                <a:latin typeface="Times New Roman" panose="02020603050405020304" pitchFamily="18" charset="0"/>
                <a:ea typeface="+mn-ea"/>
                <a:cs typeface="+mn-cs"/>
              </a:rPr>
              <a:t>“He that hath an ear, let him hear what the Spirit saith to the churches. He that overcometh</a:t>
            </a:r>
            <a:r>
              <a:rPr kumimoji="0" lang="en-US" sz="2800" b="0" i="1" u="none" strike="noStrike" kern="1200" cap="none" spc="0" normalizeH="0" baseline="0" noProof="0" dirty="0">
                <a:ln>
                  <a:noFill/>
                </a:ln>
                <a:effectLst/>
                <a:uLnTx/>
                <a:uFillTx/>
                <a:ea typeface="+mn-ea"/>
              </a:rPr>
              <a:t> shall not be hurt of the second death.”</a:t>
            </a:r>
            <a:endParaRPr kumimoji="0" lang="en-US" altLang="en-US" sz="32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All men will experience the “first death” (i.e., physical, Hebrews 9:27).</a:t>
            </a:r>
          </a:p>
          <a:p>
            <a:pPr marL="457200" marR="0" lvl="0" indent="-4572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But those who turn away from the Lord will suffer eternal separation (i.e., spiritual death) in a place described as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lake of fire”</a:t>
            </a:r>
            <a: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a:t>
            </a:r>
            <a:b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20:14-15; 21:8).</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61EE0731-BA39-440E-ABD6-1723F590E8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629412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fade">
                                      <p:cBhvr>
                                        <p:cTn id="7" dur="1000"/>
                                        <p:tgtEl>
                                          <p:spTgt spid="103427">
                                            <p:txEl>
                                              <p:pRg st="0" end="0"/>
                                            </p:txEl>
                                          </p:spTgt>
                                        </p:tgtEl>
                                      </p:cBhvr>
                                    </p:animEffect>
                                    <p:anim calcmode="lin" valueType="num">
                                      <p:cBhvr>
                                        <p:cTn id="8" dur="10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3427">
                                            <p:txEl>
                                              <p:pRg st="1" end="1"/>
                                            </p:txEl>
                                          </p:spTgt>
                                        </p:tgtEl>
                                        <p:attrNameLst>
                                          <p:attrName>style.visibility</p:attrName>
                                        </p:attrNameLst>
                                      </p:cBhvr>
                                      <p:to>
                                        <p:strVal val="visible"/>
                                      </p:to>
                                    </p:set>
                                    <p:animEffect transition="in" filter="fade">
                                      <p:cBhvr>
                                        <p:cTn id="14" dur="1000"/>
                                        <p:tgtEl>
                                          <p:spTgt spid="103427">
                                            <p:txEl>
                                              <p:pRg st="1" end="1"/>
                                            </p:txEl>
                                          </p:spTgt>
                                        </p:tgtEl>
                                      </p:cBhvr>
                                    </p:animEffect>
                                    <p:anim calcmode="lin" valueType="num">
                                      <p:cBhvr>
                                        <p:cTn id="15"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3427">
                                            <p:txEl>
                                              <p:pRg st="2" end="2"/>
                                            </p:txEl>
                                          </p:spTgt>
                                        </p:tgtEl>
                                        <p:attrNameLst>
                                          <p:attrName>style.visibility</p:attrName>
                                        </p:attrNameLst>
                                      </p:cBhvr>
                                      <p:to>
                                        <p:strVal val="visible"/>
                                      </p:to>
                                    </p:set>
                                    <p:animEffect transition="in" filter="fade">
                                      <p:cBhvr>
                                        <p:cTn id="21" dur="1000"/>
                                        <p:tgtEl>
                                          <p:spTgt spid="103427">
                                            <p:txEl>
                                              <p:pRg st="2" end="2"/>
                                            </p:txEl>
                                          </p:spTgt>
                                        </p:tgtEl>
                                      </p:cBhvr>
                                    </p:animEffect>
                                    <p:anim calcmode="lin" valueType="num">
                                      <p:cBhvr>
                                        <p:cTn id="22" dur="10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342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Text Box 4"/>
          <p:cNvSpPr txBox="1">
            <a:spLocks noChangeArrowheads="1"/>
          </p:cNvSpPr>
          <p:nvPr/>
        </p:nvSpPr>
        <p:spPr bwMode="auto">
          <a:xfrm>
            <a:off x="685800" y="1143000"/>
            <a:ext cx="7848600" cy="4124206"/>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beauty of this city, which rivaled Ephesus, was the beauty of a resurrection. Seven hundred years before, old Smyrna had been destroyed, and had lain in ruins for three centuries. The city of John’s time was one which had risen from the dead. And resurrection was to be the experience of its church also.”</a:t>
            </a:r>
          </a:p>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altLang="en-US" sz="24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r" defTabSz="457200" rtl="0" eaLnBrk="1" fontAlgn="auto" latinLnBrk="0" hangingPunct="1">
              <a:lnSpc>
                <a:spcPct val="100000"/>
              </a:lnSpc>
              <a:spcBef>
                <a:spcPct val="50000"/>
              </a:spcBef>
              <a:spcAft>
                <a:spcPts val="0"/>
              </a:spcAft>
              <a:buClrTx/>
              <a:buSzTx/>
              <a:buFontTx/>
              <a:buNone/>
              <a:tabLst/>
              <a:defRPr/>
            </a:pPr>
            <a:r>
              <a:rPr kumimoji="0" lang="en-US" altLang="en-US" sz="20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Michael Wilcock, </a:t>
            </a:r>
            <a:r>
              <a:rPr kumimoji="0" lang="en-US" altLang="en-US" sz="2000" b="0" i="1"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Message of Revelation</a:t>
            </a:r>
            <a:r>
              <a:rPr kumimoji="0" lang="en-US" altLang="en-US" sz="20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page 45</a:t>
            </a:r>
          </a:p>
        </p:txBody>
      </p:sp>
      <p:sp>
        <p:nvSpPr>
          <p:cNvPr id="3" name="Rectangle 2"/>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962D0266-D6DA-42A6-9E4A-F7A407680414}"/>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384616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ChangeArrowheads="1"/>
          </p:cNvSpPr>
          <p:nvPr/>
        </p:nvSpPr>
        <p:spPr bwMode="auto">
          <a:xfrm>
            <a:off x="533400" y="698938"/>
            <a:ext cx="8077200" cy="71120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Their Test (verse 10)</a:t>
            </a:r>
          </a:p>
        </p:txBody>
      </p:sp>
      <p:sp>
        <p:nvSpPr>
          <p:cNvPr id="92164" name="Text Box 4"/>
          <p:cNvSpPr txBox="1">
            <a:spLocks noChangeArrowheads="1"/>
          </p:cNvSpPr>
          <p:nvPr/>
        </p:nvSpPr>
        <p:spPr bwMode="auto">
          <a:xfrm>
            <a:off x="565760" y="1981200"/>
            <a:ext cx="8044841" cy="3539430"/>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Source: The Devil</a:t>
            </a:r>
            <a:endParaRPr kumimoji="0" lang="en-US" altLang="en-US" sz="28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endParaRP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Treatment</a:t>
            </a:r>
          </a:p>
          <a:p>
            <a:pPr marL="971550" marR="0" lvl="1" indent="-51435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Suffer</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Prison (meaning: exile, trial, arrest, fine, death)</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Tribulation</a:t>
            </a:r>
            <a:endParaRPr kumimoji="0" lang="en-US" altLang="en-US" sz="32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A099C4AA-DBE1-4D9C-9BB4-5E067AFEFC89}"/>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344329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2164">
                                            <p:txEl>
                                              <p:pRg st="0" end="0"/>
                                            </p:txEl>
                                          </p:spTgt>
                                        </p:tgtEl>
                                        <p:attrNameLst>
                                          <p:attrName>style.visibility</p:attrName>
                                        </p:attrNameLst>
                                      </p:cBhvr>
                                      <p:to>
                                        <p:strVal val="visible"/>
                                      </p:to>
                                    </p:set>
                                    <p:animEffect transition="in" filter="fade">
                                      <p:cBhvr>
                                        <p:cTn id="7" dur="1000"/>
                                        <p:tgtEl>
                                          <p:spTgt spid="92164">
                                            <p:txEl>
                                              <p:pRg st="0" end="0"/>
                                            </p:txEl>
                                          </p:spTgt>
                                        </p:tgtEl>
                                      </p:cBhvr>
                                    </p:animEffect>
                                    <p:anim calcmode="lin" valueType="num">
                                      <p:cBhvr>
                                        <p:cTn id="8" dur="1000" fill="hold"/>
                                        <p:tgtEl>
                                          <p:spTgt spid="9216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6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2164">
                                            <p:txEl>
                                              <p:pRg st="1" end="1"/>
                                            </p:txEl>
                                          </p:spTgt>
                                        </p:tgtEl>
                                        <p:attrNameLst>
                                          <p:attrName>style.visibility</p:attrName>
                                        </p:attrNameLst>
                                      </p:cBhvr>
                                      <p:to>
                                        <p:strVal val="visible"/>
                                      </p:to>
                                    </p:set>
                                    <p:animEffect transition="in" filter="fade">
                                      <p:cBhvr>
                                        <p:cTn id="14" dur="1000"/>
                                        <p:tgtEl>
                                          <p:spTgt spid="92164">
                                            <p:txEl>
                                              <p:pRg st="1" end="1"/>
                                            </p:txEl>
                                          </p:spTgt>
                                        </p:tgtEl>
                                      </p:cBhvr>
                                    </p:animEffect>
                                    <p:anim calcmode="lin" valueType="num">
                                      <p:cBhvr>
                                        <p:cTn id="15" dur="1000" fill="hold"/>
                                        <p:tgtEl>
                                          <p:spTgt spid="9216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64">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92164">
                                            <p:txEl>
                                              <p:pRg st="2" end="2"/>
                                            </p:txEl>
                                          </p:spTgt>
                                        </p:tgtEl>
                                        <p:attrNameLst>
                                          <p:attrName>style.visibility</p:attrName>
                                        </p:attrNameLst>
                                      </p:cBhvr>
                                      <p:to>
                                        <p:strVal val="visible"/>
                                      </p:to>
                                    </p:set>
                                    <p:animEffect transition="in" filter="fade">
                                      <p:cBhvr>
                                        <p:cTn id="19" dur="1000"/>
                                        <p:tgtEl>
                                          <p:spTgt spid="92164">
                                            <p:txEl>
                                              <p:pRg st="2" end="2"/>
                                            </p:txEl>
                                          </p:spTgt>
                                        </p:tgtEl>
                                      </p:cBhvr>
                                    </p:animEffect>
                                    <p:anim calcmode="lin" valueType="num">
                                      <p:cBhvr>
                                        <p:cTn id="20" dur="1000" fill="hold"/>
                                        <p:tgtEl>
                                          <p:spTgt spid="9216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2164">
                                            <p:txEl>
                                              <p:pRg st="2" end="2"/>
                                            </p:txEl>
                                          </p:spTgt>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92164">
                                            <p:txEl>
                                              <p:pRg st="3" end="3"/>
                                            </p:txEl>
                                          </p:spTgt>
                                        </p:tgtEl>
                                        <p:attrNameLst>
                                          <p:attrName>style.visibility</p:attrName>
                                        </p:attrNameLst>
                                      </p:cBhvr>
                                      <p:to>
                                        <p:strVal val="visible"/>
                                      </p:to>
                                    </p:set>
                                    <p:animEffect transition="in" filter="fade">
                                      <p:cBhvr>
                                        <p:cTn id="24" dur="1000"/>
                                        <p:tgtEl>
                                          <p:spTgt spid="92164">
                                            <p:txEl>
                                              <p:pRg st="3" end="3"/>
                                            </p:txEl>
                                          </p:spTgt>
                                        </p:tgtEl>
                                      </p:cBhvr>
                                    </p:animEffect>
                                    <p:anim calcmode="lin" valueType="num">
                                      <p:cBhvr>
                                        <p:cTn id="25" dur="1000" fill="hold"/>
                                        <p:tgtEl>
                                          <p:spTgt spid="9216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92164">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grpId="0" nodeType="withEffect">
                                  <p:stCondLst>
                                    <p:cond delay="0"/>
                                  </p:stCondLst>
                                  <p:childTnLst>
                                    <p:set>
                                      <p:cBhvr>
                                        <p:cTn id="28" dur="1" fill="hold">
                                          <p:stCondLst>
                                            <p:cond delay="0"/>
                                          </p:stCondLst>
                                        </p:cTn>
                                        <p:tgtEl>
                                          <p:spTgt spid="92164">
                                            <p:txEl>
                                              <p:pRg st="4" end="4"/>
                                            </p:txEl>
                                          </p:spTgt>
                                        </p:tgtEl>
                                        <p:attrNameLst>
                                          <p:attrName>style.visibility</p:attrName>
                                        </p:attrNameLst>
                                      </p:cBhvr>
                                      <p:to>
                                        <p:strVal val="visible"/>
                                      </p:to>
                                    </p:set>
                                    <p:animEffect transition="in" filter="fade">
                                      <p:cBhvr>
                                        <p:cTn id="29" dur="1000"/>
                                        <p:tgtEl>
                                          <p:spTgt spid="92164">
                                            <p:txEl>
                                              <p:pRg st="4" end="4"/>
                                            </p:txEl>
                                          </p:spTgt>
                                        </p:tgtEl>
                                      </p:cBhvr>
                                    </p:animEffect>
                                    <p:anim calcmode="lin" valueType="num">
                                      <p:cBhvr>
                                        <p:cTn id="30" dur="1000" fill="hold"/>
                                        <p:tgtEl>
                                          <p:spTgt spid="9216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9216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ChangeArrowheads="1"/>
          </p:cNvSpPr>
          <p:nvPr/>
        </p:nvSpPr>
        <p:spPr bwMode="auto">
          <a:xfrm>
            <a:off x="533400" y="698938"/>
            <a:ext cx="8077200" cy="71120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Their Test (verse 10)</a:t>
            </a:r>
          </a:p>
        </p:txBody>
      </p:sp>
      <p:sp>
        <p:nvSpPr>
          <p:cNvPr id="92164" name="Text Box 4"/>
          <p:cNvSpPr txBox="1">
            <a:spLocks noChangeArrowheads="1"/>
          </p:cNvSpPr>
          <p:nvPr/>
        </p:nvSpPr>
        <p:spPr bwMode="auto">
          <a:xfrm>
            <a:off x="565760" y="1981200"/>
            <a:ext cx="8044841" cy="3754874"/>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Source: The Devil</a:t>
            </a:r>
            <a:endParaRPr kumimoji="0" lang="en-US" altLang="en-US" sz="28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endParaRP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Treatment</a:t>
            </a: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Duration</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10 Days</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Full, complete, and extensive</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Will come to an end</a:t>
            </a:r>
            <a:endPar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07381D42-7D66-408E-9009-0F6BF668E8BE}"/>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306130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2164">
                                            <p:txEl>
                                              <p:pRg st="0" end="0"/>
                                            </p:txEl>
                                          </p:spTgt>
                                        </p:tgtEl>
                                        <p:attrNameLst>
                                          <p:attrName>style.visibility</p:attrName>
                                        </p:attrNameLst>
                                      </p:cBhvr>
                                      <p:to>
                                        <p:strVal val="visible"/>
                                      </p:to>
                                    </p:set>
                                    <p:animEffect transition="in" filter="fade">
                                      <p:cBhvr>
                                        <p:cTn id="7" dur="1000"/>
                                        <p:tgtEl>
                                          <p:spTgt spid="92164">
                                            <p:txEl>
                                              <p:pRg st="0" end="0"/>
                                            </p:txEl>
                                          </p:spTgt>
                                        </p:tgtEl>
                                      </p:cBhvr>
                                    </p:animEffect>
                                    <p:anim calcmode="lin" valueType="num">
                                      <p:cBhvr>
                                        <p:cTn id="8" dur="1000" fill="hold"/>
                                        <p:tgtEl>
                                          <p:spTgt spid="9216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6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2164">
                                            <p:txEl>
                                              <p:pRg st="1" end="1"/>
                                            </p:txEl>
                                          </p:spTgt>
                                        </p:tgtEl>
                                        <p:attrNameLst>
                                          <p:attrName>style.visibility</p:attrName>
                                        </p:attrNameLst>
                                      </p:cBhvr>
                                      <p:to>
                                        <p:strVal val="visible"/>
                                      </p:to>
                                    </p:set>
                                    <p:animEffect transition="in" filter="fade">
                                      <p:cBhvr>
                                        <p:cTn id="14" dur="1000"/>
                                        <p:tgtEl>
                                          <p:spTgt spid="92164">
                                            <p:txEl>
                                              <p:pRg st="1" end="1"/>
                                            </p:txEl>
                                          </p:spTgt>
                                        </p:tgtEl>
                                      </p:cBhvr>
                                    </p:animEffect>
                                    <p:anim calcmode="lin" valueType="num">
                                      <p:cBhvr>
                                        <p:cTn id="15" dur="1000" fill="hold"/>
                                        <p:tgtEl>
                                          <p:spTgt spid="9216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6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92164">
                                            <p:txEl>
                                              <p:pRg st="2" end="2"/>
                                            </p:txEl>
                                          </p:spTgt>
                                        </p:tgtEl>
                                        <p:attrNameLst>
                                          <p:attrName>style.visibility</p:attrName>
                                        </p:attrNameLst>
                                      </p:cBhvr>
                                      <p:to>
                                        <p:strVal val="visible"/>
                                      </p:to>
                                    </p:set>
                                    <p:animEffect transition="in" filter="fade">
                                      <p:cBhvr>
                                        <p:cTn id="21" dur="1000"/>
                                        <p:tgtEl>
                                          <p:spTgt spid="92164">
                                            <p:txEl>
                                              <p:pRg st="2" end="2"/>
                                            </p:txEl>
                                          </p:spTgt>
                                        </p:tgtEl>
                                      </p:cBhvr>
                                    </p:animEffect>
                                    <p:anim calcmode="lin" valueType="num">
                                      <p:cBhvr>
                                        <p:cTn id="22" dur="1000" fill="hold"/>
                                        <p:tgtEl>
                                          <p:spTgt spid="9216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216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92164">
                                            <p:txEl>
                                              <p:pRg st="3" end="3"/>
                                            </p:txEl>
                                          </p:spTgt>
                                        </p:tgtEl>
                                        <p:attrNameLst>
                                          <p:attrName>style.visibility</p:attrName>
                                        </p:attrNameLst>
                                      </p:cBhvr>
                                      <p:to>
                                        <p:strVal val="visible"/>
                                      </p:to>
                                    </p:set>
                                    <p:animEffect transition="in" filter="fade">
                                      <p:cBhvr>
                                        <p:cTn id="28" dur="1000"/>
                                        <p:tgtEl>
                                          <p:spTgt spid="92164">
                                            <p:txEl>
                                              <p:pRg st="3" end="3"/>
                                            </p:txEl>
                                          </p:spTgt>
                                        </p:tgtEl>
                                      </p:cBhvr>
                                    </p:animEffect>
                                    <p:anim calcmode="lin" valueType="num">
                                      <p:cBhvr>
                                        <p:cTn id="29" dur="1000" fill="hold"/>
                                        <p:tgtEl>
                                          <p:spTgt spid="9216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216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92164">
                                            <p:txEl>
                                              <p:pRg st="4" end="4"/>
                                            </p:txEl>
                                          </p:spTgt>
                                        </p:tgtEl>
                                        <p:attrNameLst>
                                          <p:attrName>style.visibility</p:attrName>
                                        </p:attrNameLst>
                                      </p:cBhvr>
                                      <p:to>
                                        <p:strVal val="visible"/>
                                      </p:to>
                                    </p:set>
                                    <p:animEffect transition="in" filter="fade">
                                      <p:cBhvr>
                                        <p:cTn id="35" dur="1000"/>
                                        <p:tgtEl>
                                          <p:spTgt spid="92164">
                                            <p:txEl>
                                              <p:pRg st="4" end="4"/>
                                            </p:txEl>
                                          </p:spTgt>
                                        </p:tgtEl>
                                      </p:cBhvr>
                                    </p:animEffect>
                                    <p:anim calcmode="lin" valueType="num">
                                      <p:cBhvr>
                                        <p:cTn id="36" dur="1000" fill="hold"/>
                                        <p:tgtEl>
                                          <p:spTgt spid="9216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216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92164">
                                            <p:txEl>
                                              <p:pRg st="5" end="5"/>
                                            </p:txEl>
                                          </p:spTgt>
                                        </p:tgtEl>
                                        <p:attrNameLst>
                                          <p:attrName>style.visibility</p:attrName>
                                        </p:attrNameLst>
                                      </p:cBhvr>
                                      <p:to>
                                        <p:strVal val="visible"/>
                                      </p:to>
                                    </p:set>
                                    <p:animEffect transition="in" filter="fade">
                                      <p:cBhvr>
                                        <p:cTn id="42" dur="1000"/>
                                        <p:tgtEl>
                                          <p:spTgt spid="92164">
                                            <p:txEl>
                                              <p:pRg st="5" end="5"/>
                                            </p:txEl>
                                          </p:spTgt>
                                        </p:tgtEl>
                                      </p:cBhvr>
                                    </p:animEffect>
                                    <p:anim calcmode="lin" valueType="num">
                                      <p:cBhvr>
                                        <p:cTn id="43" dur="1000" fill="hold"/>
                                        <p:tgtEl>
                                          <p:spTgt spid="92164">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9216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ChangeArrowheads="1"/>
          </p:cNvSpPr>
          <p:nvPr/>
        </p:nvSpPr>
        <p:spPr bwMode="auto">
          <a:xfrm>
            <a:off x="533400" y="698938"/>
            <a:ext cx="8077200" cy="71120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Their Test (verse 10)</a:t>
            </a:r>
          </a:p>
        </p:txBody>
      </p:sp>
      <p:sp>
        <p:nvSpPr>
          <p:cNvPr id="92164" name="Text Box 4"/>
          <p:cNvSpPr txBox="1">
            <a:spLocks noChangeArrowheads="1"/>
          </p:cNvSpPr>
          <p:nvPr/>
        </p:nvSpPr>
        <p:spPr bwMode="auto">
          <a:xfrm>
            <a:off x="565760" y="1981202"/>
            <a:ext cx="8044841" cy="4185761"/>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Source: The Devil</a:t>
            </a:r>
            <a:endParaRPr kumimoji="0" lang="en-US" altLang="en-US" sz="28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endParaRP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Treatment</a:t>
            </a: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Duration</a:t>
            </a: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Reaction</a:t>
            </a:r>
          </a:p>
          <a:p>
            <a:pPr marL="971550" marR="0" lvl="1" indent="-51435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Faithful anyway – even when under pressure</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Unto death – to the point of death</a:t>
            </a:r>
            <a:endParaRPr kumimoji="0" lang="en-US" altLang="en-US" sz="32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187883F6-9F11-4AED-B8E9-E5C578B7307F}"/>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061198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2164">
                                            <p:txEl>
                                              <p:pRg st="0" end="0"/>
                                            </p:txEl>
                                          </p:spTgt>
                                        </p:tgtEl>
                                        <p:attrNameLst>
                                          <p:attrName>style.visibility</p:attrName>
                                        </p:attrNameLst>
                                      </p:cBhvr>
                                      <p:to>
                                        <p:strVal val="visible"/>
                                      </p:to>
                                    </p:set>
                                    <p:animEffect transition="in" filter="fade">
                                      <p:cBhvr>
                                        <p:cTn id="7" dur="1000"/>
                                        <p:tgtEl>
                                          <p:spTgt spid="92164">
                                            <p:txEl>
                                              <p:pRg st="0" end="0"/>
                                            </p:txEl>
                                          </p:spTgt>
                                        </p:tgtEl>
                                      </p:cBhvr>
                                    </p:animEffect>
                                    <p:anim calcmode="lin" valueType="num">
                                      <p:cBhvr>
                                        <p:cTn id="8" dur="1000" fill="hold"/>
                                        <p:tgtEl>
                                          <p:spTgt spid="9216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6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2164">
                                            <p:txEl>
                                              <p:pRg st="1" end="1"/>
                                            </p:txEl>
                                          </p:spTgt>
                                        </p:tgtEl>
                                        <p:attrNameLst>
                                          <p:attrName>style.visibility</p:attrName>
                                        </p:attrNameLst>
                                      </p:cBhvr>
                                      <p:to>
                                        <p:strVal val="visible"/>
                                      </p:to>
                                    </p:set>
                                    <p:animEffect transition="in" filter="fade">
                                      <p:cBhvr>
                                        <p:cTn id="14" dur="1000"/>
                                        <p:tgtEl>
                                          <p:spTgt spid="92164">
                                            <p:txEl>
                                              <p:pRg st="1" end="1"/>
                                            </p:txEl>
                                          </p:spTgt>
                                        </p:tgtEl>
                                      </p:cBhvr>
                                    </p:animEffect>
                                    <p:anim calcmode="lin" valueType="num">
                                      <p:cBhvr>
                                        <p:cTn id="15" dur="1000" fill="hold"/>
                                        <p:tgtEl>
                                          <p:spTgt spid="9216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64">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nodeType="withEffect">
                                  <p:stCondLst>
                                    <p:cond delay="0"/>
                                  </p:stCondLst>
                                  <p:childTnLst>
                                    <p:set>
                                      <p:cBhvr>
                                        <p:cTn id="18" dur="1" fill="hold">
                                          <p:stCondLst>
                                            <p:cond delay="0"/>
                                          </p:stCondLst>
                                        </p:cTn>
                                        <p:tgtEl>
                                          <p:spTgt spid="92164">
                                            <p:txEl>
                                              <p:pRg st="2" end="2"/>
                                            </p:txEl>
                                          </p:spTgt>
                                        </p:tgtEl>
                                        <p:attrNameLst>
                                          <p:attrName>style.visibility</p:attrName>
                                        </p:attrNameLst>
                                      </p:cBhvr>
                                      <p:to>
                                        <p:strVal val="visible"/>
                                      </p:to>
                                    </p:set>
                                    <p:animEffect transition="in" filter="fade">
                                      <p:cBhvr>
                                        <p:cTn id="19" dur="1000"/>
                                        <p:tgtEl>
                                          <p:spTgt spid="92164">
                                            <p:txEl>
                                              <p:pRg st="2" end="2"/>
                                            </p:txEl>
                                          </p:spTgt>
                                        </p:tgtEl>
                                      </p:cBhvr>
                                    </p:animEffect>
                                    <p:anim calcmode="lin" valueType="num">
                                      <p:cBhvr>
                                        <p:cTn id="20" dur="1000" fill="hold"/>
                                        <p:tgtEl>
                                          <p:spTgt spid="9216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216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nodeType="clickEffect">
                                  <p:stCondLst>
                                    <p:cond delay="0"/>
                                  </p:stCondLst>
                                  <p:childTnLst>
                                    <p:set>
                                      <p:cBhvr>
                                        <p:cTn id="25" dur="1" fill="hold">
                                          <p:stCondLst>
                                            <p:cond delay="0"/>
                                          </p:stCondLst>
                                        </p:cTn>
                                        <p:tgtEl>
                                          <p:spTgt spid="92164">
                                            <p:txEl>
                                              <p:pRg st="3" end="3"/>
                                            </p:txEl>
                                          </p:spTgt>
                                        </p:tgtEl>
                                        <p:attrNameLst>
                                          <p:attrName>style.visibility</p:attrName>
                                        </p:attrNameLst>
                                      </p:cBhvr>
                                      <p:to>
                                        <p:strVal val="visible"/>
                                      </p:to>
                                    </p:set>
                                    <p:animEffect transition="in" filter="fade">
                                      <p:cBhvr>
                                        <p:cTn id="26" dur="1000"/>
                                        <p:tgtEl>
                                          <p:spTgt spid="92164">
                                            <p:txEl>
                                              <p:pRg st="3" end="3"/>
                                            </p:txEl>
                                          </p:spTgt>
                                        </p:tgtEl>
                                      </p:cBhvr>
                                    </p:animEffect>
                                    <p:anim calcmode="lin" valueType="num">
                                      <p:cBhvr>
                                        <p:cTn id="27" dur="1000" fill="hold"/>
                                        <p:tgtEl>
                                          <p:spTgt spid="9216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9216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nodeType="clickEffect">
                                  <p:stCondLst>
                                    <p:cond delay="0"/>
                                  </p:stCondLst>
                                  <p:childTnLst>
                                    <p:set>
                                      <p:cBhvr>
                                        <p:cTn id="32" dur="1" fill="hold">
                                          <p:stCondLst>
                                            <p:cond delay="0"/>
                                          </p:stCondLst>
                                        </p:cTn>
                                        <p:tgtEl>
                                          <p:spTgt spid="92164">
                                            <p:txEl>
                                              <p:pRg st="4" end="4"/>
                                            </p:txEl>
                                          </p:spTgt>
                                        </p:tgtEl>
                                        <p:attrNameLst>
                                          <p:attrName>style.visibility</p:attrName>
                                        </p:attrNameLst>
                                      </p:cBhvr>
                                      <p:to>
                                        <p:strVal val="visible"/>
                                      </p:to>
                                    </p:set>
                                    <p:animEffect transition="in" filter="fade">
                                      <p:cBhvr>
                                        <p:cTn id="33" dur="1000"/>
                                        <p:tgtEl>
                                          <p:spTgt spid="92164">
                                            <p:txEl>
                                              <p:pRg st="4" end="4"/>
                                            </p:txEl>
                                          </p:spTgt>
                                        </p:tgtEl>
                                      </p:cBhvr>
                                    </p:animEffect>
                                    <p:anim calcmode="lin" valueType="num">
                                      <p:cBhvr>
                                        <p:cTn id="34" dur="1000" fill="hold"/>
                                        <p:tgtEl>
                                          <p:spTgt spid="92164">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9216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nodeType="clickEffect">
                                  <p:stCondLst>
                                    <p:cond delay="0"/>
                                  </p:stCondLst>
                                  <p:childTnLst>
                                    <p:set>
                                      <p:cBhvr>
                                        <p:cTn id="39" dur="1" fill="hold">
                                          <p:stCondLst>
                                            <p:cond delay="0"/>
                                          </p:stCondLst>
                                        </p:cTn>
                                        <p:tgtEl>
                                          <p:spTgt spid="92164">
                                            <p:txEl>
                                              <p:pRg st="5" end="5"/>
                                            </p:txEl>
                                          </p:spTgt>
                                        </p:tgtEl>
                                        <p:attrNameLst>
                                          <p:attrName>style.visibility</p:attrName>
                                        </p:attrNameLst>
                                      </p:cBhvr>
                                      <p:to>
                                        <p:strVal val="visible"/>
                                      </p:to>
                                    </p:set>
                                    <p:animEffect transition="in" filter="fade">
                                      <p:cBhvr>
                                        <p:cTn id="40" dur="1000"/>
                                        <p:tgtEl>
                                          <p:spTgt spid="92164">
                                            <p:txEl>
                                              <p:pRg st="5" end="5"/>
                                            </p:txEl>
                                          </p:spTgt>
                                        </p:tgtEl>
                                      </p:cBhvr>
                                    </p:animEffect>
                                    <p:anim calcmode="lin" valueType="num">
                                      <p:cBhvr>
                                        <p:cTn id="41" dur="1000" fill="hold"/>
                                        <p:tgtEl>
                                          <p:spTgt spid="92164">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9216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4" name="Text Box 4"/>
          <p:cNvSpPr txBox="1">
            <a:spLocks noChangeArrowheads="1"/>
          </p:cNvSpPr>
          <p:nvPr/>
        </p:nvSpPr>
        <p:spPr bwMode="auto">
          <a:xfrm>
            <a:off x="2514600" y="465697"/>
            <a:ext cx="6172200" cy="3539430"/>
          </a:xfrm>
          <a:prstGeom prst="rect">
            <a:avLst/>
          </a:prstGeom>
          <a:noFill/>
          <a:ln>
            <a:noFill/>
          </a:ln>
          <a:effectLst/>
        </p:spPr>
        <p:txBody>
          <a:bodyPr wrap="square" anchor="ctr">
            <a:spAutoFit/>
          </a:bodyPr>
          <a:lstStyle/>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Lived 70 – 155 AD </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A direct pupil of the apostle John</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Martyred on Saturday, February 23, 155</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Probably present when this letter was received</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Charged to worship Caesar and renounce Christ.</a:t>
            </a:r>
          </a:p>
        </p:txBody>
      </p:sp>
      <p:sp>
        <p:nvSpPr>
          <p:cNvPr id="97285" name="Text Box 5"/>
          <p:cNvSpPr txBox="1">
            <a:spLocks noChangeArrowheads="1"/>
          </p:cNvSpPr>
          <p:nvPr/>
        </p:nvSpPr>
        <p:spPr bwMode="auto">
          <a:xfrm>
            <a:off x="375547" y="548702"/>
            <a:ext cx="1915909" cy="584775"/>
          </a:xfrm>
          <a:prstGeom prst="rect">
            <a:avLst/>
          </a:prstGeom>
          <a:solidFill>
            <a:schemeClr val="bg1"/>
          </a:solidFill>
          <a:ln>
            <a:noFill/>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32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Polycarp</a:t>
            </a:r>
          </a:p>
        </p:txBody>
      </p:sp>
      <p:sp>
        <p:nvSpPr>
          <p:cNvPr id="97286" name="Text Box 6"/>
          <p:cNvSpPr txBox="1">
            <a:spLocks noChangeArrowheads="1"/>
          </p:cNvSpPr>
          <p:nvPr/>
        </p:nvSpPr>
        <p:spPr bwMode="auto">
          <a:xfrm>
            <a:off x="609600" y="4267202"/>
            <a:ext cx="8077200" cy="1384995"/>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“Fourscore and six years have I served him, and he has never done me injury; how then can I now blaspheme my King and savior?”</a:t>
            </a: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pic>
        <p:nvPicPr>
          <p:cNvPr id="97288" name="Picture 8" descr="Artist's concept of Polycarp of Smyrna - 10739 Byte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 y="1209675"/>
            <a:ext cx="1600200" cy="2789822"/>
          </a:xfrm>
          <a:prstGeom prst="rect">
            <a:avLst/>
          </a:prstGeom>
          <a:solidFill>
            <a:schemeClr val="bg1"/>
          </a:solidFill>
          <a:ln>
            <a:noFill/>
          </a:ln>
        </p:spPr>
      </p:pic>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F1691E7E-669E-43A0-8A7B-3E8D816F5249}"/>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27022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7284">
                                            <p:txEl>
                                              <p:pRg st="0" end="0"/>
                                            </p:txEl>
                                          </p:spTgt>
                                        </p:tgtEl>
                                        <p:attrNameLst>
                                          <p:attrName>style.visibility</p:attrName>
                                        </p:attrNameLst>
                                      </p:cBhvr>
                                      <p:to>
                                        <p:strVal val="visible"/>
                                      </p:to>
                                    </p:set>
                                    <p:animEffect transition="in" filter="fade">
                                      <p:cBhvr>
                                        <p:cTn id="7" dur="1000"/>
                                        <p:tgtEl>
                                          <p:spTgt spid="97284">
                                            <p:txEl>
                                              <p:pRg st="0" end="0"/>
                                            </p:txEl>
                                          </p:spTgt>
                                        </p:tgtEl>
                                      </p:cBhvr>
                                    </p:animEffect>
                                    <p:anim calcmode="lin" valueType="num">
                                      <p:cBhvr>
                                        <p:cTn id="8" dur="1000" fill="hold"/>
                                        <p:tgtEl>
                                          <p:spTgt spid="9728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728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7284">
                                            <p:txEl>
                                              <p:pRg st="1" end="1"/>
                                            </p:txEl>
                                          </p:spTgt>
                                        </p:tgtEl>
                                        <p:attrNameLst>
                                          <p:attrName>style.visibility</p:attrName>
                                        </p:attrNameLst>
                                      </p:cBhvr>
                                      <p:to>
                                        <p:strVal val="visible"/>
                                      </p:to>
                                    </p:set>
                                    <p:animEffect transition="in" filter="fade">
                                      <p:cBhvr>
                                        <p:cTn id="14" dur="1000"/>
                                        <p:tgtEl>
                                          <p:spTgt spid="97284">
                                            <p:txEl>
                                              <p:pRg st="1" end="1"/>
                                            </p:txEl>
                                          </p:spTgt>
                                        </p:tgtEl>
                                      </p:cBhvr>
                                    </p:animEffect>
                                    <p:anim calcmode="lin" valueType="num">
                                      <p:cBhvr>
                                        <p:cTn id="15" dur="1000" fill="hold"/>
                                        <p:tgtEl>
                                          <p:spTgt spid="9728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728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97284">
                                            <p:txEl>
                                              <p:pRg st="2" end="2"/>
                                            </p:txEl>
                                          </p:spTgt>
                                        </p:tgtEl>
                                        <p:attrNameLst>
                                          <p:attrName>style.visibility</p:attrName>
                                        </p:attrNameLst>
                                      </p:cBhvr>
                                      <p:to>
                                        <p:strVal val="visible"/>
                                      </p:to>
                                    </p:set>
                                    <p:animEffect transition="in" filter="fade">
                                      <p:cBhvr>
                                        <p:cTn id="21" dur="1000"/>
                                        <p:tgtEl>
                                          <p:spTgt spid="97284">
                                            <p:txEl>
                                              <p:pRg st="2" end="2"/>
                                            </p:txEl>
                                          </p:spTgt>
                                        </p:tgtEl>
                                      </p:cBhvr>
                                    </p:animEffect>
                                    <p:anim calcmode="lin" valueType="num">
                                      <p:cBhvr>
                                        <p:cTn id="22" dur="1000" fill="hold"/>
                                        <p:tgtEl>
                                          <p:spTgt spid="9728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728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97284">
                                            <p:txEl>
                                              <p:pRg st="3" end="3"/>
                                            </p:txEl>
                                          </p:spTgt>
                                        </p:tgtEl>
                                        <p:attrNameLst>
                                          <p:attrName>style.visibility</p:attrName>
                                        </p:attrNameLst>
                                      </p:cBhvr>
                                      <p:to>
                                        <p:strVal val="visible"/>
                                      </p:to>
                                    </p:set>
                                    <p:animEffect transition="in" filter="fade">
                                      <p:cBhvr>
                                        <p:cTn id="28" dur="1000"/>
                                        <p:tgtEl>
                                          <p:spTgt spid="97284">
                                            <p:txEl>
                                              <p:pRg st="3" end="3"/>
                                            </p:txEl>
                                          </p:spTgt>
                                        </p:tgtEl>
                                      </p:cBhvr>
                                    </p:animEffect>
                                    <p:anim calcmode="lin" valueType="num">
                                      <p:cBhvr>
                                        <p:cTn id="29" dur="1000" fill="hold"/>
                                        <p:tgtEl>
                                          <p:spTgt spid="9728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728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97284">
                                            <p:txEl>
                                              <p:pRg st="4" end="4"/>
                                            </p:txEl>
                                          </p:spTgt>
                                        </p:tgtEl>
                                        <p:attrNameLst>
                                          <p:attrName>style.visibility</p:attrName>
                                        </p:attrNameLst>
                                      </p:cBhvr>
                                      <p:to>
                                        <p:strVal val="visible"/>
                                      </p:to>
                                    </p:set>
                                    <p:animEffect transition="in" filter="fade">
                                      <p:cBhvr>
                                        <p:cTn id="35" dur="1000"/>
                                        <p:tgtEl>
                                          <p:spTgt spid="97284">
                                            <p:txEl>
                                              <p:pRg st="4" end="4"/>
                                            </p:txEl>
                                          </p:spTgt>
                                        </p:tgtEl>
                                      </p:cBhvr>
                                    </p:animEffect>
                                    <p:anim calcmode="lin" valueType="num">
                                      <p:cBhvr>
                                        <p:cTn id="36" dur="1000" fill="hold"/>
                                        <p:tgtEl>
                                          <p:spTgt spid="9728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728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7286"/>
                                        </p:tgtEl>
                                        <p:attrNameLst>
                                          <p:attrName>style.visibility</p:attrName>
                                        </p:attrNameLst>
                                      </p:cBhvr>
                                      <p:to>
                                        <p:strVal val="visible"/>
                                      </p:to>
                                    </p:set>
                                    <p:animEffect transition="in" filter="fade">
                                      <p:cBhvr>
                                        <p:cTn id="42" dur="1000"/>
                                        <p:tgtEl>
                                          <p:spTgt spid="97286"/>
                                        </p:tgtEl>
                                      </p:cBhvr>
                                    </p:animEffect>
                                    <p:anim calcmode="lin" valueType="num">
                                      <p:cBhvr>
                                        <p:cTn id="43" dur="1000" fill="hold"/>
                                        <p:tgtEl>
                                          <p:spTgt spid="97286"/>
                                        </p:tgtEl>
                                        <p:attrNameLst>
                                          <p:attrName>ppt_x</p:attrName>
                                        </p:attrNameLst>
                                      </p:cBhvr>
                                      <p:tavLst>
                                        <p:tav tm="0">
                                          <p:val>
                                            <p:strVal val="#ppt_x"/>
                                          </p:val>
                                        </p:tav>
                                        <p:tav tm="100000">
                                          <p:val>
                                            <p:strVal val="#ppt_x"/>
                                          </p:val>
                                        </p:tav>
                                      </p:tavLst>
                                    </p:anim>
                                    <p:anim calcmode="lin" valueType="num">
                                      <p:cBhvr>
                                        <p:cTn id="44" dur="1000" fill="hold"/>
                                        <p:tgtEl>
                                          <p:spTgt spid="9728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4" grpId="0" build="p"/>
      <p:bldP spid="9728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4" name="Text Box 4"/>
          <p:cNvSpPr txBox="1">
            <a:spLocks noChangeArrowheads="1"/>
          </p:cNvSpPr>
          <p:nvPr/>
        </p:nvSpPr>
        <p:spPr bwMode="auto">
          <a:xfrm>
            <a:off x="2514600" y="548700"/>
            <a:ext cx="6172200" cy="3539430"/>
          </a:xfrm>
          <a:prstGeom prst="rect">
            <a:avLst/>
          </a:prstGeom>
          <a:noFill/>
          <a:ln>
            <a:noFill/>
          </a:ln>
          <a:effectLst/>
        </p:spPr>
        <p:txBody>
          <a:bodyPr wrap="square">
            <a:spAutoFit/>
          </a:bodyPr>
          <a:lstStyle/>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Lived 70 – 155 AD </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direct pupil of the apostle John</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Martyred on Saturday, February 23, 155</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Probably present when this letter was received</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Charged to worship Caesar and renounce Christ.</a:t>
            </a:r>
          </a:p>
        </p:txBody>
      </p:sp>
      <p:sp>
        <p:nvSpPr>
          <p:cNvPr id="97285" name="Text Box 5"/>
          <p:cNvSpPr txBox="1">
            <a:spLocks noChangeArrowheads="1"/>
          </p:cNvSpPr>
          <p:nvPr/>
        </p:nvSpPr>
        <p:spPr bwMode="auto">
          <a:xfrm>
            <a:off x="375547" y="548702"/>
            <a:ext cx="1915909" cy="584775"/>
          </a:xfrm>
          <a:prstGeom prst="rect">
            <a:avLst/>
          </a:prstGeom>
          <a:solidFill>
            <a:schemeClr val="bg1"/>
          </a:solidFill>
          <a:ln>
            <a:noFill/>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32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Polycarp</a:t>
            </a:r>
          </a:p>
        </p:txBody>
      </p:sp>
      <p:pic>
        <p:nvPicPr>
          <p:cNvPr id="97288" name="Picture 8" descr="Artist's concept of Polycarp of Smyrna - 10739 Byte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 y="1209675"/>
            <a:ext cx="1600200" cy="2789822"/>
          </a:xfrm>
          <a:prstGeom prst="rect">
            <a:avLst/>
          </a:prstGeom>
          <a:solidFill>
            <a:schemeClr val="bg1"/>
          </a:solidFill>
          <a:ln>
            <a:noFill/>
          </a:ln>
        </p:spPr>
      </p:pic>
      <p:sp>
        <p:nvSpPr>
          <p:cNvPr id="6" name="Text Box 7"/>
          <p:cNvSpPr txBox="1">
            <a:spLocks noChangeArrowheads="1"/>
          </p:cNvSpPr>
          <p:nvPr/>
        </p:nvSpPr>
        <p:spPr bwMode="auto">
          <a:xfrm>
            <a:off x="533401" y="4114802"/>
            <a:ext cx="8153401" cy="2092881"/>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26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“You threaten me with fire which burns for an hour, and is then extinguished, but you know nothing of the fire of the coming judgment and eternal punishment, reserved for the ungodly. Why are you waiting? Bring on whatever you want.”</a:t>
            </a:r>
            <a:endParaRPr kumimoji="0" lang="en-US" altLang="en-US" sz="26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7" name="Rectangle 6"/>
          <p:cNvSpPr/>
          <p:nvPr/>
        </p:nvSpPr>
        <p:spPr bwMode="auto">
          <a:xfrm>
            <a:off x="0" y="-53976"/>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87D7DD87-C4E8-497C-AD14-B3555D2358E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51921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02" name="Text Box 34"/>
          <p:cNvSpPr txBox="1">
            <a:spLocks noChangeArrowheads="1"/>
          </p:cNvSpPr>
          <p:nvPr/>
        </p:nvSpPr>
        <p:spPr bwMode="auto">
          <a:xfrm>
            <a:off x="1524000" y="2590800"/>
            <a:ext cx="7467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altLang="en-US" sz="1800" b="0" i="0" u="none" strike="noStrike" kern="0" cap="none" spc="0" normalizeH="0" baseline="0" noProof="0">
              <a:ln>
                <a:noFill/>
              </a:ln>
              <a:solidFill>
                <a:sysClr val="windowText" lastClr="000000"/>
              </a:solidFill>
              <a:effectLst/>
              <a:uLnTx/>
              <a:uFillTx/>
              <a:latin typeface="Times New Roman" panose="02020603050405020304" pitchFamily="18" charset="0"/>
              <a:ea typeface="+mn-ea"/>
              <a:cs typeface="+mn-cs"/>
            </a:endParaRPr>
          </a:p>
        </p:txBody>
      </p:sp>
      <p:sp>
        <p:nvSpPr>
          <p:cNvPr id="32820" name="AutoShape 52"/>
          <p:cNvSpPr>
            <a:spLocks noChangeArrowheads="1"/>
          </p:cNvSpPr>
          <p:nvPr/>
        </p:nvSpPr>
        <p:spPr bwMode="auto">
          <a:xfrm>
            <a:off x="2244652" y="704046"/>
            <a:ext cx="4578496" cy="954107"/>
          </a:xfrm>
          <a:prstGeom prst="rect">
            <a:avLst/>
          </a:prstGeom>
          <a:noFill/>
          <a:ln w="9525">
            <a:noFill/>
            <a:miter lim="800000"/>
            <a:headEnd/>
            <a:tailEnd/>
          </a:ln>
          <a:effectLst/>
        </p:spPr>
        <p:txBody>
          <a:bodyPr wrap="non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Church Under Pressure</a:t>
            </a:r>
            <a:endPar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2:8-11</a:t>
            </a:r>
          </a:p>
        </p:txBody>
      </p:sp>
      <p:sp>
        <p:nvSpPr>
          <p:cNvPr id="5" name="Text Box 8"/>
          <p:cNvSpPr txBox="1">
            <a:spLocks noChangeArrowheads="1"/>
          </p:cNvSpPr>
          <p:nvPr/>
        </p:nvSpPr>
        <p:spPr bwMode="auto">
          <a:xfrm>
            <a:off x="2209800" y="2209800"/>
            <a:ext cx="4490332" cy="1501758"/>
          </a:xfrm>
          <a:prstGeom prst="rect">
            <a:avLst/>
          </a:prstGeom>
          <a:noFill/>
          <a:ln>
            <a:noFill/>
          </a:ln>
          <a:effectLst/>
        </p:spPr>
        <p:txBody>
          <a:bodyPr wrap="none">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 Their Challenges</a:t>
            </a: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II. Their Strength</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9F1D8D79-5772-4A8F-8709-8A53D0D04C75}"/>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850451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5" name="Text Box 5"/>
          <p:cNvSpPr txBox="1">
            <a:spLocks noChangeArrowheads="1"/>
          </p:cNvSpPr>
          <p:nvPr/>
        </p:nvSpPr>
        <p:spPr bwMode="auto">
          <a:xfrm>
            <a:off x="375547" y="548702"/>
            <a:ext cx="1915909" cy="584775"/>
          </a:xfrm>
          <a:prstGeom prst="rect">
            <a:avLst/>
          </a:prstGeom>
          <a:solidFill>
            <a:schemeClr val="bg1"/>
          </a:solidFill>
          <a:ln>
            <a:noFill/>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32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Polycarp</a:t>
            </a:r>
          </a:p>
        </p:txBody>
      </p:sp>
      <p:pic>
        <p:nvPicPr>
          <p:cNvPr id="97288" name="Picture 8" descr="Artist's concept of Polycarp of Smyrna - 10739 Byte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 y="1209675"/>
            <a:ext cx="1600200" cy="2789822"/>
          </a:xfrm>
          <a:prstGeom prst="rect">
            <a:avLst/>
          </a:prstGeom>
          <a:solidFill>
            <a:schemeClr val="bg1"/>
          </a:solidFill>
          <a:ln>
            <a:noFill/>
          </a:ln>
        </p:spPr>
      </p:pic>
      <p:sp>
        <p:nvSpPr>
          <p:cNvPr id="7" name="Text Box 6"/>
          <p:cNvSpPr txBox="1">
            <a:spLocks noChangeArrowheads="1"/>
          </p:cNvSpPr>
          <p:nvPr/>
        </p:nvSpPr>
        <p:spPr bwMode="auto">
          <a:xfrm>
            <a:off x="533401" y="4267200"/>
            <a:ext cx="8153401" cy="762000"/>
          </a:xfrm>
          <a:prstGeom prst="rect">
            <a:avLst/>
          </a:prstGeom>
          <a:solidFill>
            <a:schemeClr val="tx2"/>
          </a:solidFill>
          <a:ln>
            <a:noFill/>
          </a:ln>
          <a:effectLst/>
        </p:spPr>
        <p:txBody>
          <a:bodyPr wrap="square">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4400" b="0" i="1"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Burned Alive At The Stake</a:t>
            </a:r>
          </a:p>
        </p:txBody>
      </p:sp>
      <p:sp>
        <p:nvSpPr>
          <p:cNvPr id="8" name="Rectangle 7"/>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6E932BF1-7980-47F9-89CC-E4F82F70E1A3}"/>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9" name="Text Box 4">
            <a:extLst>
              <a:ext uri="{FF2B5EF4-FFF2-40B4-BE49-F238E27FC236}">
                <a16:creationId xmlns:a16="http://schemas.microsoft.com/office/drawing/2014/main" id="{0E6F7C91-CECE-468A-B612-DA60AA979B87}"/>
              </a:ext>
            </a:extLst>
          </p:cNvPr>
          <p:cNvSpPr txBox="1">
            <a:spLocks noChangeArrowheads="1"/>
          </p:cNvSpPr>
          <p:nvPr/>
        </p:nvSpPr>
        <p:spPr bwMode="auto">
          <a:xfrm>
            <a:off x="2514600" y="548700"/>
            <a:ext cx="6172200" cy="3539430"/>
          </a:xfrm>
          <a:prstGeom prst="rect">
            <a:avLst/>
          </a:prstGeom>
          <a:noFill/>
          <a:ln>
            <a:noFill/>
          </a:ln>
          <a:effectLst/>
        </p:spPr>
        <p:txBody>
          <a:bodyPr wrap="square">
            <a:spAutoFit/>
          </a:bodyPr>
          <a:lstStyle/>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Lived 70 – 155 AD </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direct pupil of the apostle John</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Martyred on Saturday, February 23, 155</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Probably present when this letter was received</a:t>
            </a:r>
          </a:p>
          <a:p>
            <a:pPr marL="342900" marR="0" lvl="0" indent="-342900" algn="l" defTabSz="457200" rtl="0" eaLnBrk="1" fontAlgn="auto" latinLnBrk="0" hangingPunct="1">
              <a:spcAft>
                <a:spcPts val="0"/>
              </a:spcAft>
              <a:buClr>
                <a:schemeClr val="tx1"/>
              </a:buClr>
              <a:buSzTx/>
              <a:buFont typeface="Wingdings" panose="05000000000000000000" pitchFamily="2" charset="2"/>
              <a:buChar char="§"/>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Charged to worship Caesar and renounce Christ.</a:t>
            </a:r>
          </a:p>
        </p:txBody>
      </p:sp>
    </p:spTree>
    <p:extLst>
      <p:ext uri="{BB962C8B-B14F-4D97-AF65-F5344CB8AC3E}">
        <p14:creationId xmlns:p14="http://schemas.microsoft.com/office/powerpoint/2010/main" val="23478138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AutoShape 4"/>
          <p:cNvSpPr>
            <a:spLocks noChangeArrowheads="1"/>
          </p:cNvSpPr>
          <p:nvPr/>
        </p:nvSpPr>
        <p:spPr bwMode="auto">
          <a:xfrm>
            <a:off x="1295400" y="435994"/>
            <a:ext cx="6553200" cy="1219200"/>
          </a:xfrm>
          <a:prstGeom prst="leftRightArrow">
            <a:avLst>
              <a:gd name="adj1" fmla="val 60529"/>
              <a:gd name="adj2" fmla="val 77180"/>
            </a:avLst>
          </a:prstGeom>
          <a:solidFill>
            <a:schemeClr val="tx2"/>
          </a:solidFill>
          <a:ln w="9525">
            <a:no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3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 Does This Compare?</a:t>
            </a:r>
          </a:p>
        </p:txBody>
      </p:sp>
      <p:pic>
        <p:nvPicPr>
          <p:cNvPr id="102406" name="Picture 6" descr="Burned at the stak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4721" y="2895600"/>
            <a:ext cx="2722563" cy="3581400"/>
          </a:xfrm>
          <a:prstGeom prst="rect">
            <a:avLst/>
          </a:prstGeom>
          <a:noFill/>
          <a:extLst>
            <a:ext uri="{909E8E84-426E-40DD-AFC4-6F175D3DCCD1}">
              <a14:hiddenFill xmlns:a14="http://schemas.microsoft.com/office/drawing/2010/main">
                <a:solidFill>
                  <a:srgbClr val="FFFFFF"/>
                </a:solidFill>
              </a14:hiddenFill>
            </a:ext>
          </a:extLst>
        </p:spPr>
      </p:pic>
      <p:sp>
        <p:nvSpPr>
          <p:cNvPr id="102407" name="Text Box 7"/>
          <p:cNvSpPr txBox="1">
            <a:spLocks noChangeArrowheads="1"/>
          </p:cNvSpPr>
          <p:nvPr/>
        </p:nvSpPr>
        <p:spPr bwMode="auto">
          <a:xfrm>
            <a:off x="457200" y="1828801"/>
            <a:ext cx="3657600" cy="954107"/>
          </a:xfrm>
          <a:prstGeom prst="rect">
            <a:avLst/>
          </a:prstGeom>
          <a:solidFill>
            <a:schemeClr val="bg1"/>
          </a:solidFill>
          <a:ln>
            <a:noFill/>
          </a:ln>
          <a:effectLst/>
        </p:spPr>
        <p:txBody>
          <a:bodyPr wrap="square">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Faithful unto Death Burned Alive</a:t>
            </a:r>
          </a:p>
        </p:txBody>
      </p:sp>
      <p:sp>
        <p:nvSpPr>
          <p:cNvPr id="102408" name="Rectangle 8"/>
          <p:cNvSpPr>
            <a:spLocks noChangeArrowheads="1"/>
          </p:cNvSpPr>
          <p:nvPr/>
        </p:nvSpPr>
        <p:spPr bwMode="auto">
          <a:xfrm>
            <a:off x="4706066" y="2167741"/>
            <a:ext cx="3922869" cy="3970318"/>
          </a:xfrm>
          <a:prstGeom prst="rect">
            <a:avLst/>
          </a:prstGeom>
          <a:noFill/>
          <a:ln w="9525">
            <a:noFill/>
            <a:miter lim="800000"/>
            <a:headEnd/>
            <a:tailEnd/>
          </a:ln>
          <a:effectLst/>
        </p:spPr>
        <p:txBody>
          <a:bodyPr wrap="non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Half-hearted service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Miss lot of services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Casual / Carefree Spirit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Don’t Have Time to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Lack of Spirituality</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FFE5F67B-699F-4A64-AC8C-B9C7F1E2AC6F}"/>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445965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ChangeArrowheads="1"/>
          </p:cNvSpPr>
          <p:nvPr/>
        </p:nvSpPr>
        <p:spPr bwMode="auto">
          <a:xfrm>
            <a:off x="533400" y="698938"/>
            <a:ext cx="8077200" cy="71120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Their Test (verse 10)</a:t>
            </a:r>
          </a:p>
        </p:txBody>
      </p:sp>
      <p:sp>
        <p:nvSpPr>
          <p:cNvPr id="92164" name="Text Box 4"/>
          <p:cNvSpPr txBox="1">
            <a:spLocks noChangeArrowheads="1"/>
          </p:cNvSpPr>
          <p:nvPr/>
        </p:nvSpPr>
        <p:spPr bwMode="auto">
          <a:xfrm>
            <a:off x="565760" y="1981202"/>
            <a:ext cx="8044841" cy="4401205"/>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Source: The Devil</a:t>
            </a:r>
            <a:endParaRPr kumimoji="0" lang="en-US" altLang="en-US" sz="2800" b="0" i="0"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endParaRP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Segoe UI" panose="020B0502040204020203" pitchFamily="34" charset="0"/>
                <a:cs typeface="Arial" panose="020B0604020202020204" pitchFamily="34" charset="0"/>
              </a:rPr>
              <a:t>The Treatment</a:t>
            </a: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Duration</a:t>
            </a: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Reaction</a:t>
            </a:r>
          </a:p>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Result</a:t>
            </a:r>
            <a:endPar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Crown of life – Victory (heaven)</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Not hurt in the second death</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20C611E4-1A2A-4120-8636-9D33AC86D149}"/>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4717935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2164">
                                            <p:txEl>
                                              <p:pRg st="4" end="4"/>
                                            </p:txEl>
                                          </p:spTgt>
                                        </p:tgtEl>
                                        <p:attrNameLst>
                                          <p:attrName>style.visibility</p:attrName>
                                        </p:attrNameLst>
                                      </p:cBhvr>
                                      <p:to>
                                        <p:strVal val="visible"/>
                                      </p:to>
                                    </p:set>
                                    <p:animEffect transition="in" filter="fade">
                                      <p:cBhvr>
                                        <p:cTn id="7" dur="1000"/>
                                        <p:tgtEl>
                                          <p:spTgt spid="92164">
                                            <p:txEl>
                                              <p:pRg st="4" end="4"/>
                                            </p:txEl>
                                          </p:spTgt>
                                        </p:tgtEl>
                                      </p:cBhvr>
                                    </p:animEffect>
                                    <p:anim calcmode="lin" valueType="num">
                                      <p:cBhvr>
                                        <p:cTn id="8" dur="1000" fill="hold"/>
                                        <p:tgtEl>
                                          <p:spTgt spid="9216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9216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2164">
                                            <p:txEl>
                                              <p:pRg st="5" end="5"/>
                                            </p:txEl>
                                          </p:spTgt>
                                        </p:tgtEl>
                                        <p:attrNameLst>
                                          <p:attrName>style.visibility</p:attrName>
                                        </p:attrNameLst>
                                      </p:cBhvr>
                                      <p:to>
                                        <p:strVal val="visible"/>
                                      </p:to>
                                    </p:set>
                                    <p:animEffect transition="in" filter="fade">
                                      <p:cBhvr>
                                        <p:cTn id="14" dur="1000"/>
                                        <p:tgtEl>
                                          <p:spTgt spid="92164">
                                            <p:txEl>
                                              <p:pRg st="5" end="5"/>
                                            </p:txEl>
                                          </p:spTgt>
                                        </p:tgtEl>
                                      </p:cBhvr>
                                    </p:animEffect>
                                    <p:anim calcmode="lin" valueType="num">
                                      <p:cBhvr>
                                        <p:cTn id="15" dur="1000" fill="hold"/>
                                        <p:tgtEl>
                                          <p:spTgt spid="92164">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9216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2164">
                                            <p:txEl>
                                              <p:pRg st="6" end="6"/>
                                            </p:txEl>
                                          </p:spTgt>
                                        </p:tgtEl>
                                        <p:attrNameLst>
                                          <p:attrName>style.visibility</p:attrName>
                                        </p:attrNameLst>
                                      </p:cBhvr>
                                      <p:to>
                                        <p:strVal val="visible"/>
                                      </p:to>
                                    </p:set>
                                    <p:animEffect transition="in" filter="fade">
                                      <p:cBhvr>
                                        <p:cTn id="21" dur="1000"/>
                                        <p:tgtEl>
                                          <p:spTgt spid="92164">
                                            <p:txEl>
                                              <p:pRg st="6" end="6"/>
                                            </p:txEl>
                                          </p:spTgt>
                                        </p:tgtEl>
                                      </p:cBhvr>
                                    </p:animEffect>
                                    <p:anim calcmode="lin" valueType="num">
                                      <p:cBhvr>
                                        <p:cTn id="22" dur="1000" fill="hold"/>
                                        <p:tgtEl>
                                          <p:spTgt spid="92164">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9216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152400" y="711201"/>
            <a:ext cx="8839200" cy="60198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107524" name="Rectangle 4"/>
          <p:cNvSpPr>
            <a:spLocks noChangeArrowheads="1"/>
          </p:cNvSpPr>
          <p:nvPr/>
        </p:nvSpPr>
        <p:spPr bwMode="auto">
          <a:xfrm>
            <a:off x="4086519" y="446205"/>
            <a:ext cx="990600" cy="6019800"/>
          </a:xfrm>
          <a:prstGeom prst="rect">
            <a:avLst/>
          </a:prstGeom>
          <a:solidFill>
            <a:schemeClr val="bg1"/>
          </a:solidFill>
          <a:ln w="9525">
            <a:noFill/>
            <a:miter lim="800000"/>
            <a:headEnd/>
            <a:tailEnd/>
          </a:ln>
          <a:effectLst/>
        </p:spPr>
        <p:txBody>
          <a:bodyPr wrap="none"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a:t>
            </a:r>
          </a:p>
        </p:txBody>
      </p:sp>
      <p:sp>
        <p:nvSpPr>
          <p:cNvPr id="107525" name="Text Box 5"/>
          <p:cNvSpPr txBox="1">
            <a:spLocks noChangeArrowheads="1"/>
          </p:cNvSpPr>
          <p:nvPr/>
        </p:nvSpPr>
        <p:spPr bwMode="auto">
          <a:xfrm>
            <a:off x="457200" y="866084"/>
            <a:ext cx="1981200" cy="1686616"/>
          </a:xfrm>
          <a:prstGeom prst="rect">
            <a:avLst/>
          </a:prstGeom>
          <a:noFill/>
          <a:ln>
            <a:noFill/>
          </a:ln>
          <a:effectLst/>
        </p:spPr>
        <p:txBody>
          <a:bodyPr wrap="square">
            <a:spAutoFit/>
          </a:bodyPr>
          <a:lstStyle/>
          <a:p>
            <a:pPr marL="0" marR="0" lvl="0" indent="0" algn="r" defTabSz="457200" rtl="0" eaLnBrk="0" fontAlgn="base" latinLnBrk="0" hangingPunct="0">
              <a:lnSpc>
                <a:spcPct val="9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Wicked</a:t>
            </a:r>
          </a:p>
          <a:p>
            <a:pPr marL="0" marR="0" lvl="0" indent="0" algn="r" defTabSz="457200" rtl="0" eaLnBrk="0" fontAlgn="base" latinLnBrk="0" hangingPunct="0">
              <a:lnSpc>
                <a:spcPct val="9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Ungodly</a:t>
            </a:r>
          </a:p>
          <a:p>
            <a:pPr marL="0" marR="0" lvl="0" indent="0" algn="r" defTabSz="457200" rtl="0" eaLnBrk="0" fontAlgn="base" latinLnBrk="0" hangingPunct="0">
              <a:lnSpc>
                <a:spcPct val="9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Unfaithful</a:t>
            </a:r>
          </a:p>
        </p:txBody>
      </p:sp>
      <p:sp>
        <p:nvSpPr>
          <p:cNvPr id="107526" name="AutoShape 6"/>
          <p:cNvSpPr>
            <a:spLocks/>
          </p:cNvSpPr>
          <p:nvPr/>
        </p:nvSpPr>
        <p:spPr bwMode="auto">
          <a:xfrm>
            <a:off x="2438400" y="762000"/>
            <a:ext cx="914400" cy="1828800"/>
          </a:xfrm>
          <a:prstGeom prst="rightBrace">
            <a:avLst>
              <a:gd name="adj1" fmla="val 16667"/>
              <a:gd name="adj2" fmla="val 50000"/>
            </a:avLst>
          </a:prstGeom>
          <a:noFill/>
          <a:ln w="38100">
            <a:solidFill>
              <a:schemeClr val="bg1"/>
            </a:solidFill>
            <a:round/>
            <a:headEnd/>
            <a:tailEnd/>
          </a:ln>
          <a:effectLst/>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7527" name="Rectangle 7"/>
          <p:cNvSpPr>
            <a:spLocks noChangeArrowheads="1"/>
          </p:cNvSpPr>
          <p:nvPr/>
        </p:nvSpPr>
        <p:spPr bwMode="auto">
          <a:xfrm>
            <a:off x="6256314" y="532224"/>
            <a:ext cx="2270173" cy="2062103"/>
          </a:xfrm>
          <a:prstGeom prst="rect">
            <a:avLst/>
          </a:prstGeom>
          <a:solidFill>
            <a:schemeClr val="tx1"/>
          </a:solidFill>
          <a:ln w="9525">
            <a:noFill/>
            <a:miter lim="800000"/>
            <a:headEnd/>
            <a:tailEnd/>
          </a:ln>
          <a:effectLst/>
        </p:spPr>
        <p:txBody>
          <a:bodyPr wrap="none" anchor="ctr">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Another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Death (2</a:t>
            </a:r>
            <a:r>
              <a:rPr kumimoji="0" lang="en-US" altLang="en-US" sz="3200" b="1" i="0" u="none" strike="noStrike" kern="1200" cap="none" spc="0" normalizeH="0" baseline="30000" noProof="0" dirty="0">
                <a:ln>
                  <a:noFill/>
                </a:ln>
                <a:solidFill>
                  <a:schemeClr val="bg1"/>
                </a:solidFill>
                <a:effectLst/>
                <a:uLnTx/>
                <a:uFillTx/>
                <a:latin typeface="Arial" panose="020B0604020202020204" pitchFamily="34" charset="0"/>
                <a:ea typeface="+mn-ea"/>
                <a:cs typeface="Arial" panose="020B0604020202020204" pitchFamily="34" charset="0"/>
              </a:rPr>
              <a:t>nd</a:t>
            </a:r>
            <a:r>
              <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t>
            </a:r>
          </a:p>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HELL</a:t>
            </a:r>
          </a:p>
        </p:txBody>
      </p:sp>
      <p:sp>
        <p:nvSpPr>
          <p:cNvPr id="107528" name="AutoShape 8"/>
          <p:cNvSpPr>
            <a:spLocks noChangeArrowheads="1"/>
          </p:cNvSpPr>
          <p:nvPr/>
        </p:nvSpPr>
        <p:spPr bwMode="auto">
          <a:xfrm>
            <a:off x="5257800" y="1143000"/>
            <a:ext cx="914400" cy="838200"/>
          </a:xfrm>
          <a:prstGeom prst="rightArrow">
            <a:avLst>
              <a:gd name="adj1" fmla="val 50000"/>
              <a:gd name="adj2" fmla="val 32143"/>
            </a:avLst>
          </a:prstGeom>
          <a:solidFill>
            <a:schemeClr val="bg1"/>
          </a:solidFill>
          <a:ln w="9525">
            <a:noFill/>
            <a:miter lim="800000"/>
            <a:headEnd/>
            <a:tailEnd/>
          </a:ln>
          <a:effectLst/>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7529" name="Text Box 9"/>
          <p:cNvSpPr txBox="1">
            <a:spLocks noChangeArrowheads="1"/>
          </p:cNvSpPr>
          <p:nvPr/>
        </p:nvSpPr>
        <p:spPr bwMode="auto">
          <a:xfrm>
            <a:off x="381000" y="3733800"/>
            <a:ext cx="1981200" cy="1686616"/>
          </a:xfrm>
          <a:prstGeom prst="rect">
            <a:avLst/>
          </a:prstGeom>
          <a:noFill/>
          <a:ln w="9525">
            <a:noFill/>
            <a:miter lim="800000"/>
            <a:headEnd/>
            <a:tailEnd/>
          </a:ln>
          <a:effectLst/>
        </p:spPr>
        <p:txBody>
          <a:bodyPr wrap="square">
            <a:spAutoFit/>
          </a:bodyPr>
          <a:lstStyle/>
          <a:p>
            <a:pPr marL="0" marR="0" lvl="0" indent="0" algn="r" defTabSz="457200" rtl="0" eaLnBrk="0" fontAlgn="base" latinLnBrk="0" hangingPunct="0">
              <a:lnSpc>
                <a:spcPct val="9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Righteous</a:t>
            </a:r>
          </a:p>
          <a:p>
            <a:pPr marL="0" marR="0" lvl="0" indent="0" algn="r" defTabSz="457200" rtl="0" eaLnBrk="0" fontAlgn="base" latinLnBrk="0" hangingPunct="0">
              <a:lnSpc>
                <a:spcPct val="9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Godly</a:t>
            </a:r>
          </a:p>
          <a:p>
            <a:pPr marL="0" marR="0" lvl="0" indent="0" algn="r" defTabSz="457200" rtl="0" eaLnBrk="0" fontAlgn="base" latinLnBrk="0" hangingPunct="0">
              <a:lnSpc>
                <a:spcPct val="9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Faithful</a:t>
            </a:r>
          </a:p>
        </p:txBody>
      </p:sp>
      <p:sp>
        <p:nvSpPr>
          <p:cNvPr id="107530" name="AutoShape 10"/>
          <p:cNvSpPr>
            <a:spLocks/>
          </p:cNvSpPr>
          <p:nvPr/>
        </p:nvSpPr>
        <p:spPr bwMode="auto">
          <a:xfrm>
            <a:off x="2438400" y="3657600"/>
            <a:ext cx="914400" cy="1828800"/>
          </a:xfrm>
          <a:prstGeom prst="rightBrace">
            <a:avLst>
              <a:gd name="adj1" fmla="val 16667"/>
              <a:gd name="adj2" fmla="val 50000"/>
            </a:avLst>
          </a:prstGeom>
          <a:noFill/>
          <a:ln w="38100">
            <a:solidFill>
              <a:schemeClr val="bg1"/>
            </a:solidFill>
            <a:round/>
            <a:headEnd/>
            <a:tailEnd/>
          </a:ln>
          <a:effectLst/>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7532" name="Rectangle 12"/>
          <p:cNvSpPr>
            <a:spLocks noChangeArrowheads="1"/>
          </p:cNvSpPr>
          <p:nvPr/>
        </p:nvSpPr>
        <p:spPr bwMode="auto">
          <a:xfrm>
            <a:off x="6258775" y="3502055"/>
            <a:ext cx="2267712" cy="2062103"/>
          </a:xfrm>
          <a:prstGeom prst="rect">
            <a:avLst/>
          </a:prstGeom>
          <a:solidFill>
            <a:schemeClr val="tx1"/>
          </a:solidFill>
          <a:ln w="9525">
            <a:noFill/>
            <a:miter lim="800000"/>
            <a:headEnd/>
            <a:tailEnd/>
          </a:ln>
          <a:effectLst/>
        </p:spPr>
        <p:txBody>
          <a:bodyPr wrap="none" anchor="ctr">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Life</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Eternal</a:t>
            </a:r>
          </a:p>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HEAVEN</a:t>
            </a:r>
          </a:p>
        </p:txBody>
      </p:sp>
      <p:sp>
        <p:nvSpPr>
          <p:cNvPr id="107533" name="AutoShape 13"/>
          <p:cNvSpPr>
            <a:spLocks noChangeArrowheads="1"/>
          </p:cNvSpPr>
          <p:nvPr/>
        </p:nvSpPr>
        <p:spPr bwMode="auto">
          <a:xfrm>
            <a:off x="5257800" y="4114800"/>
            <a:ext cx="914400" cy="838200"/>
          </a:xfrm>
          <a:prstGeom prst="rightArrow">
            <a:avLst>
              <a:gd name="adj1" fmla="val 50000"/>
              <a:gd name="adj2" fmla="val 32143"/>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4" name="Rectangle 1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3" name="Slide Number Placeholder 2">
            <a:extLst>
              <a:ext uri="{FF2B5EF4-FFF2-40B4-BE49-F238E27FC236}">
                <a16:creationId xmlns:a16="http://schemas.microsoft.com/office/drawing/2014/main" id="{9B477F68-861D-4C46-AB90-5FB92EFA4BA8}"/>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027378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7525"/>
                                        </p:tgtEl>
                                        <p:attrNameLst>
                                          <p:attrName>style.visibility</p:attrName>
                                        </p:attrNameLst>
                                      </p:cBhvr>
                                      <p:to>
                                        <p:strVal val="visible"/>
                                      </p:to>
                                    </p:set>
                                    <p:animEffect transition="in" filter="fade">
                                      <p:cBhvr>
                                        <p:cTn id="7" dur="1000"/>
                                        <p:tgtEl>
                                          <p:spTgt spid="107525"/>
                                        </p:tgtEl>
                                      </p:cBhvr>
                                    </p:animEffect>
                                    <p:anim calcmode="lin" valueType="num">
                                      <p:cBhvr>
                                        <p:cTn id="8" dur="1000" fill="hold"/>
                                        <p:tgtEl>
                                          <p:spTgt spid="107525"/>
                                        </p:tgtEl>
                                        <p:attrNameLst>
                                          <p:attrName>ppt_x</p:attrName>
                                        </p:attrNameLst>
                                      </p:cBhvr>
                                      <p:tavLst>
                                        <p:tav tm="0">
                                          <p:val>
                                            <p:strVal val="#ppt_x"/>
                                          </p:val>
                                        </p:tav>
                                        <p:tav tm="100000">
                                          <p:val>
                                            <p:strVal val="#ppt_x"/>
                                          </p:val>
                                        </p:tav>
                                      </p:tavLst>
                                    </p:anim>
                                    <p:anim calcmode="lin" valueType="num">
                                      <p:cBhvr>
                                        <p:cTn id="9" dur="1000" fill="hold"/>
                                        <p:tgtEl>
                                          <p:spTgt spid="10752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7529"/>
                                        </p:tgtEl>
                                        <p:attrNameLst>
                                          <p:attrName>style.visibility</p:attrName>
                                        </p:attrNameLst>
                                      </p:cBhvr>
                                      <p:to>
                                        <p:strVal val="visible"/>
                                      </p:to>
                                    </p:set>
                                    <p:animEffect transition="in" filter="fade">
                                      <p:cBhvr>
                                        <p:cTn id="14" dur="1000"/>
                                        <p:tgtEl>
                                          <p:spTgt spid="107529"/>
                                        </p:tgtEl>
                                      </p:cBhvr>
                                    </p:animEffect>
                                    <p:anim calcmode="lin" valueType="num">
                                      <p:cBhvr>
                                        <p:cTn id="15" dur="1000" fill="hold"/>
                                        <p:tgtEl>
                                          <p:spTgt spid="107529"/>
                                        </p:tgtEl>
                                        <p:attrNameLst>
                                          <p:attrName>ppt_x</p:attrName>
                                        </p:attrNameLst>
                                      </p:cBhvr>
                                      <p:tavLst>
                                        <p:tav tm="0">
                                          <p:val>
                                            <p:strVal val="#ppt_x"/>
                                          </p:val>
                                        </p:tav>
                                        <p:tav tm="100000">
                                          <p:val>
                                            <p:strVal val="#ppt_x"/>
                                          </p:val>
                                        </p:tav>
                                      </p:tavLst>
                                    </p:anim>
                                    <p:anim calcmode="lin" valueType="num">
                                      <p:cBhvr>
                                        <p:cTn id="16" dur="1000" fill="hold"/>
                                        <p:tgtEl>
                                          <p:spTgt spid="10752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07526"/>
                                        </p:tgtEl>
                                        <p:attrNameLst>
                                          <p:attrName>style.visibility</p:attrName>
                                        </p:attrNameLst>
                                      </p:cBhvr>
                                      <p:to>
                                        <p:strVal val="visible"/>
                                      </p:to>
                                    </p:set>
                                    <p:animEffect transition="in" filter="wipe(left)">
                                      <p:cBhvr>
                                        <p:cTn id="21" dur="500"/>
                                        <p:tgtEl>
                                          <p:spTgt spid="107526"/>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07530"/>
                                        </p:tgtEl>
                                        <p:attrNameLst>
                                          <p:attrName>style.visibility</p:attrName>
                                        </p:attrNameLst>
                                      </p:cBhvr>
                                      <p:to>
                                        <p:strVal val="visible"/>
                                      </p:to>
                                    </p:set>
                                    <p:animEffect transition="in" filter="wipe(left)">
                                      <p:cBhvr>
                                        <p:cTn id="24" dur="500"/>
                                        <p:tgtEl>
                                          <p:spTgt spid="107530"/>
                                        </p:tgtEl>
                                      </p:cBhvr>
                                    </p:animEffect>
                                  </p:childTnLst>
                                </p:cTn>
                              </p:par>
                            </p:childTnLst>
                          </p:cTn>
                        </p:par>
                        <p:par>
                          <p:cTn id="25" fill="hold">
                            <p:stCondLst>
                              <p:cond delay="500"/>
                            </p:stCondLst>
                            <p:childTnLst>
                              <p:par>
                                <p:cTn id="26" presetID="22" presetClass="entr" presetSubtype="8" fill="hold" grpId="0" nodeType="afterEffect">
                                  <p:stCondLst>
                                    <p:cond delay="0"/>
                                  </p:stCondLst>
                                  <p:childTnLst>
                                    <p:set>
                                      <p:cBhvr>
                                        <p:cTn id="27" dur="1" fill="hold">
                                          <p:stCondLst>
                                            <p:cond delay="0"/>
                                          </p:stCondLst>
                                        </p:cTn>
                                        <p:tgtEl>
                                          <p:spTgt spid="107524"/>
                                        </p:tgtEl>
                                        <p:attrNameLst>
                                          <p:attrName>style.visibility</p:attrName>
                                        </p:attrNameLst>
                                      </p:cBhvr>
                                      <p:to>
                                        <p:strVal val="visible"/>
                                      </p:to>
                                    </p:set>
                                    <p:animEffect transition="in" filter="wipe(left)">
                                      <p:cBhvr>
                                        <p:cTn id="28" dur="500"/>
                                        <p:tgtEl>
                                          <p:spTgt spid="107524"/>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07528"/>
                                        </p:tgtEl>
                                        <p:attrNameLst>
                                          <p:attrName>style.visibility</p:attrName>
                                        </p:attrNameLst>
                                      </p:cBhvr>
                                      <p:to>
                                        <p:strVal val="visible"/>
                                      </p:to>
                                    </p:set>
                                    <p:animEffect transition="in" filter="wipe(left)">
                                      <p:cBhvr>
                                        <p:cTn id="33" dur="500"/>
                                        <p:tgtEl>
                                          <p:spTgt spid="107528"/>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107527"/>
                                        </p:tgtEl>
                                        <p:attrNameLst>
                                          <p:attrName>style.visibility</p:attrName>
                                        </p:attrNameLst>
                                      </p:cBhvr>
                                      <p:to>
                                        <p:strVal val="visible"/>
                                      </p:to>
                                    </p:set>
                                    <p:animEffect transition="in" filter="wipe(left)">
                                      <p:cBhvr>
                                        <p:cTn id="36" dur="500"/>
                                        <p:tgtEl>
                                          <p:spTgt spid="10752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07533"/>
                                        </p:tgtEl>
                                        <p:attrNameLst>
                                          <p:attrName>style.visibility</p:attrName>
                                        </p:attrNameLst>
                                      </p:cBhvr>
                                      <p:to>
                                        <p:strVal val="visible"/>
                                      </p:to>
                                    </p:set>
                                    <p:animEffect transition="in" filter="wipe(left)">
                                      <p:cBhvr>
                                        <p:cTn id="41" dur="500"/>
                                        <p:tgtEl>
                                          <p:spTgt spid="107533"/>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107532"/>
                                        </p:tgtEl>
                                        <p:attrNameLst>
                                          <p:attrName>style.visibility</p:attrName>
                                        </p:attrNameLst>
                                      </p:cBhvr>
                                      <p:to>
                                        <p:strVal val="visible"/>
                                      </p:to>
                                    </p:set>
                                    <p:animEffect transition="in" filter="wipe(left)">
                                      <p:cBhvr>
                                        <p:cTn id="44" dur="500"/>
                                        <p:tgtEl>
                                          <p:spTgt spid="107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4" grpId="0" animBg="1"/>
      <p:bldP spid="107525" grpId="0"/>
      <p:bldP spid="107526" grpId="0" animBg="1"/>
      <p:bldP spid="107527" grpId="0" animBg="1"/>
      <p:bldP spid="107528" grpId="0" animBg="1"/>
      <p:bldP spid="107529" grpId="0"/>
      <p:bldP spid="107530" grpId="0" animBg="1"/>
      <p:bldP spid="107532" grpId="0" animBg="1"/>
      <p:bldP spid="10753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02" name="Text Box 34"/>
          <p:cNvSpPr txBox="1">
            <a:spLocks noChangeArrowheads="1"/>
          </p:cNvSpPr>
          <p:nvPr/>
        </p:nvSpPr>
        <p:spPr bwMode="auto">
          <a:xfrm>
            <a:off x="1524000" y="2590800"/>
            <a:ext cx="7467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altLang="en-US" sz="1800" b="0" i="0" u="none" strike="noStrike" kern="0" cap="none" spc="0" normalizeH="0" baseline="0" noProof="0">
              <a:ln>
                <a:noFill/>
              </a:ln>
              <a:solidFill>
                <a:sysClr val="windowText" lastClr="000000"/>
              </a:solidFill>
              <a:effectLst/>
              <a:uLnTx/>
              <a:uFillTx/>
              <a:latin typeface="Times New Roman" panose="02020603050405020304" pitchFamily="18" charset="0"/>
              <a:ea typeface="+mn-ea"/>
              <a:cs typeface="+mn-cs"/>
            </a:endParaRPr>
          </a:p>
        </p:txBody>
      </p:sp>
      <p:sp>
        <p:nvSpPr>
          <p:cNvPr id="32820" name="AutoShape 52"/>
          <p:cNvSpPr>
            <a:spLocks noChangeArrowheads="1"/>
          </p:cNvSpPr>
          <p:nvPr/>
        </p:nvSpPr>
        <p:spPr bwMode="auto">
          <a:xfrm>
            <a:off x="2244652" y="704046"/>
            <a:ext cx="4578496" cy="954107"/>
          </a:xfrm>
          <a:prstGeom prst="rect">
            <a:avLst/>
          </a:prstGeom>
          <a:noFill/>
          <a:ln w="9525">
            <a:noFill/>
            <a:miter lim="800000"/>
            <a:headEnd/>
            <a:tailEnd/>
          </a:ln>
          <a:effectLst/>
        </p:spPr>
        <p:txBody>
          <a:bodyPr wrap="non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Church Under Pressure</a:t>
            </a:r>
            <a:endPar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2:8-11</a:t>
            </a:r>
          </a:p>
        </p:txBody>
      </p:sp>
      <p:sp>
        <p:nvSpPr>
          <p:cNvPr id="5" name="Text Box 8"/>
          <p:cNvSpPr txBox="1">
            <a:spLocks noChangeArrowheads="1"/>
          </p:cNvSpPr>
          <p:nvPr/>
        </p:nvSpPr>
        <p:spPr bwMode="auto">
          <a:xfrm>
            <a:off x="2039467" y="2362200"/>
            <a:ext cx="4988866" cy="2401748"/>
          </a:xfrm>
          <a:prstGeom prst="rect">
            <a:avLst/>
          </a:prstGeom>
          <a:noFill/>
          <a:ln>
            <a:noFill/>
          </a:ln>
          <a:effectLst/>
        </p:spPr>
        <p:txBody>
          <a:bodyPr wrap="none">
            <a:spAutoFit/>
          </a:bodyPr>
          <a:lstStyle/>
          <a:p>
            <a:pPr marL="857250" marR="0" lvl="0" indent="-857250" algn="l" defTabSz="457200" rtl="0" eaLnBrk="1" fontAlgn="auto" latinLnBrk="0" hangingPunct="1">
              <a:lnSpc>
                <a:spcPct val="120000"/>
              </a:lnSpc>
              <a:spcBef>
                <a:spcPts val="0"/>
              </a:spcBef>
              <a:spcAft>
                <a:spcPts val="0"/>
              </a:spcAft>
              <a:buClrTx/>
              <a:buSzTx/>
              <a:buFont typeface="+mj-lt"/>
              <a:buAutoNum type="romanUcPeriod"/>
              <a:tabLst/>
              <a:defRPr/>
            </a:pPr>
            <a:r>
              <a:rPr kumimoji="0" lang="en-US" altLang="en-US" sz="32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Challenges</a:t>
            </a:r>
          </a:p>
          <a:p>
            <a:pPr marL="857250" marR="0" lvl="0" indent="-857250" algn="l" defTabSz="457200" rtl="0" eaLnBrk="1" fontAlgn="auto" latinLnBrk="0" hangingPunct="1">
              <a:lnSpc>
                <a:spcPct val="120000"/>
              </a:lnSpc>
              <a:spcBef>
                <a:spcPts val="0"/>
              </a:spcBef>
              <a:spcAft>
                <a:spcPts val="0"/>
              </a:spcAft>
              <a:buClrTx/>
              <a:buSzTx/>
              <a:buFont typeface="+mj-lt"/>
              <a:buAutoNum type="romanUcPeriod"/>
              <a:tabLst/>
              <a:defRPr/>
            </a:pPr>
            <a:r>
              <a:rPr kumimoji="0" lang="en-US" altLang="en-US" sz="32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Strength</a:t>
            </a:r>
          </a:p>
          <a:p>
            <a:pPr marL="857250" marR="0" lvl="0" indent="-857250" algn="l" defTabSz="457200" rtl="0" eaLnBrk="1" fontAlgn="auto" latinLnBrk="0" hangingPunct="1">
              <a:lnSpc>
                <a:spcPct val="120000"/>
              </a:lnSpc>
              <a:spcBef>
                <a:spcPts val="0"/>
              </a:spcBef>
              <a:spcAft>
                <a:spcPts val="0"/>
              </a:spcAft>
              <a:buClrTx/>
              <a:buSzTx/>
              <a:buFont typeface="+mj-lt"/>
              <a:buAutoNum type="romanUcPeriod"/>
              <a:tabLst/>
              <a:defRPr/>
            </a:pPr>
            <a:r>
              <a:rPr kumimoji="0" lang="en-US" altLang="en-US" sz="32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a:p>
            <a:pPr marL="857250" marR="0" lvl="0" indent="-857250" algn="l" defTabSz="457200" rtl="0" eaLnBrk="1" fontAlgn="auto" latinLnBrk="0" hangingPunct="1">
              <a:lnSpc>
                <a:spcPct val="120000"/>
              </a:lnSpc>
              <a:spcBef>
                <a:spcPts val="0"/>
              </a:spcBef>
              <a:spcAft>
                <a:spcPts val="0"/>
              </a:spcAft>
              <a:buClrTx/>
              <a:buSzTx/>
              <a:buFont typeface="+mj-lt"/>
              <a:buAutoNum type="romanUcPeriod"/>
              <a:tabLst/>
              <a:defRPr/>
            </a:pPr>
            <a:r>
              <a:rPr kumimoji="0" lang="en-US" altLang="en-US" sz="32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Test</a:t>
            </a:r>
          </a:p>
        </p:txBody>
      </p:sp>
      <p:sp>
        <p:nvSpPr>
          <p:cNvPr id="2" name="Slide Number Placeholder 1">
            <a:extLst>
              <a:ext uri="{FF2B5EF4-FFF2-40B4-BE49-F238E27FC236}">
                <a16:creationId xmlns:a16="http://schemas.microsoft.com/office/drawing/2014/main" id="{4B76D31E-B098-4CE7-B21D-4D5DEAF69DAC}"/>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325742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244639" y="685651"/>
            <a:ext cx="6649577" cy="954107"/>
          </a:xfrm>
          <a:prstGeom prst="rect">
            <a:avLst/>
          </a:prstGeom>
          <a:noFill/>
          <a:ln>
            <a:noFill/>
          </a:ln>
          <a:effectLst/>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32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“Letter to the Church at Pergamum”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Church That Compromised</a:t>
            </a:r>
          </a:p>
        </p:txBody>
      </p:sp>
      <p:sp>
        <p:nvSpPr>
          <p:cNvPr id="9" name="Text Box 3"/>
          <p:cNvSpPr txBox="1">
            <a:spLocks noChangeArrowheads="1"/>
          </p:cNvSpPr>
          <p:nvPr/>
        </p:nvSpPr>
        <p:spPr bwMode="auto">
          <a:xfrm>
            <a:off x="533400" y="2133600"/>
            <a:ext cx="7958931" cy="3323987"/>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Identification of the Author (verse 12)</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Commendation (verse 13)</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Condemnation (verses 14-15)</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Plea to Repent (verse 16)</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Promise if they Overcome (verses 10-11)</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EBA1A775-9F2F-476B-AA2F-78B94D11AD2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716891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1000"/>
                                        <p:tgtEl>
                                          <p:spTgt spid="9">
                                            <p:txEl>
                                              <p:pRg st="3" end="3"/>
                                            </p:txEl>
                                          </p:spTgt>
                                        </p:tgtEl>
                                      </p:cBhvr>
                                    </p:animEffect>
                                    <p:anim calcmode="lin" valueType="num">
                                      <p:cBhvr>
                                        <p:cTn id="29"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Effect transition="in" filter="fade">
                                      <p:cBhvr>
                                        <p:cTn id="35" dur="1000"/>
                                        <p:tgtEl>
                                          <p:spTgt spid="9">
                                            <p:txEl>
                                              <p:pRg st="4" end="4"/>
                                            </p:txEl>
                                          </p:spTgt>
                                        </p:tgtEl>
                                      </p:cBhvr>
                                    </p:animEffect>
                                    <p:anim calcmode="lin" valueType="num">
                                      <p:cBhvr>
                                        <p:cTn id="36"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3400" y="1981200"/>
            <a:ext cx="8077200" cy="397031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Key Verse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2:14</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“But I have a few things against you, because you have there those who hold the doctrine of Balaam, who taught Balak to put a stumbling block before the children of Israel, to eat things sacrificed to idols, and to commit sexual immorality.” (NKJV)</a:t>
            </a:r>
          </a:p>
        </p:txBody>
      </p:sp>
      <p:sp>
        <p:nvSpPr>
          <p:cNvPr id="2" name="Slide Number Placeholder 1">
            <a:extLst>
              <a:ext uri="{FF2B5EF4-FFF2-40B4-BE49-F238E27FC236}">
                <a16:creationId xmlns:a16="http://schemas.microsoft.com/office/drawing/2014/main" id="{D9E3B4D9-4228-46D2-8822-FB2494FD4CB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5" name="Rectangle 2">
            <a:extLst>
              <a:ext uri="{FF2B5EF4-FFF2-40B4-BE49-F238E27FC236}">
                <a16:creationId xmlns:a16="http://schemas.microsoft.com/office/drawing/2014/main" id="{BB47E8C1-1983-486F-901D-A7631AB52B73}"/>
              </a:ext>
            </a:extLst>
          </p:cNvPr>
          <p:cNvSpPr>
            <a:spLocks noChangeArrowheads="1"/>
          </p:cNvSpPr>
          <p:nvPr/>
        </p:nvSpPr>
        <p:spPr bwMode="auto">
          <a:xfrm>
            <a:off x="1244639" y="685651"/>
            <a:ext cx="6649577" cy="954107"/>
          </a:xfrm>
          <a:prstGeom prst="rect">
            <a:avLst/>
          </a:prstGeom>
          <a:noFill/>
          <a:ln>
            <a:noFill/>
          </a:ln>
          <a:effectLst/>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32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“Letter to the Church at Pergamum”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Church That Compromised</a:t>
            </a:r>
          </a:p>
        </p:txBody>
      </p:sp>
    </p:spTree>
    <p:extLst>
      <p:ext uri="{BB962C8B-B14F-4D97-AF65-F5344CB8AC3E}">
        <p14:creationId xmlns:p14="http://schemas.microsoft.com/office/powerpoint/2010/main" val="33323498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ext Box 5"/>
          <p:cNvSpPr txBox="1">
            <a:spLocks noChangeArrowheads="1"/>
          </p:cNvSpPr>
          <p:nvPr/>
        </p:nvSpPr>
        <p:spPr bwMode="auto">
          <a:xfrm>
            <a:off x="2362200" y="1600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6390"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Letters To Seven Church of Asia</a:t>
            </a:r>
            <a:endParaRPr kumimoji="0" lang="en-US" altLang="en-US" sz="32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2-3)</a:t>
            </a:r>
          </a:p>
        </p:txBody>
      </p:sp>
      <p:sp>
        <p:nvSpPr>
          <p:cNvPr id="16391" name="Text Box 7"/>
          <p:cNvSpPr txBox="1">
            <a:spLocks noChangeArrowheads="1"/>
          </p:cNvSpPr>
          <p:nvPr/>
        </p:nvSpPr>
        <p:spPr bwMode="auto">
          <a:xfrm>
            <a:off x="533400" y="2438400"/>
            <a:ext cx="8077200" cy="2246769"/>
          </a:xfrm>
          <a:prstGeom prst="rect">
            <a:avLst/>
          </a:prstGeom>
          <a:noFill/>
          <a:ln>
            <a:noFill/>
          </a:ln>
          <a:effectLst/>
        </p:spPr>
        <p:txBody>
          <a:bodyPr wrap="square">
            <a:spAutoFit/>
          </a:bodyPr>
          <a:lstStyle>
            <a:lvl1pPr>
              <a:tabLst>
                <a:tab pos="350838" algn="l"/>
              </a:tabLst>
              <a:defRPr sz="2400">
                <a:solidFill>
                  <a:schemeClr val="tx1"/>
                </a:solidFill>
                <a:latin typeface="Times New Roman" panose="02020603050405020304" pitchFamily="18" charset="0"/>
              </a:defRPr>
            </a:lvl1pPr>
            <a:lvl2pPr>
              <a:tabLst>
                <a:tab pos="350838" algn="l"/>
              </a:tabLst>
              <a:defRPr sz="2400">
                <a:solidFill>
                  <a:schemeClr val="tx1"/>
                </a:solidFill>
                <a:latin typeface="Times New Roman" panose="02020603050405020304" pitchFamily="18" charset="0"/>
              </a:defRPr>
            </a:lvl2pPr>
            <a:lvl3pPr>
              <a:tabLst>
                <a:tab pos="350838" algn="l"/>
              </a:tabLst>
              <a:defRPr sz="2400">
                <a:solidFill>
                  <a:schemeClr val="tx1"/>
                </a:solidFill>
                <a:latin typeface="Times New Roman" panose="02020603050405020304" pitchFamily="18" charset="0"/>
              </a:defRPr>
            </a:lvl3pPr>
            <a:lvl4pPr>
              <a:tabLst>
                <a:tab pos="350838" algn="l"/>
              </a:tabLst>
              <a:defRPr sz="2400">
                <a:solidFill>
                  <a:schemeClr val="tx1"/>
                </a:solidFill>
                <a:latin typeface="Times New Roman" panose="02020603050405020304" pitchFamily="18" charset="0"/>
              </a:defRPr>
            </a:lvl4pPr>
            <a:lvl5pPr>
              <a:tabLst>
                <a:tab pos="350838"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Some were </a:t>
            </a:r>
            <a:r>
              <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good</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(Smyrna, Philadelphia)</a:t>
            </a:r>
          </a:p>
          <a:p>
            <a:pPr marL="227013" marR="0" lvl="0" indent="-227013"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Some were </a:t>
            </a:r>
            <a:r>
              <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good / bad</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(Ephesus, Pergamum, Thyatira, Sardis)</a:t>
            </a:r>
          </a:p>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One was </a:t>
            </a:r>
            <a:r>
              <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bad</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(Laodicea)</a:t>
            </a:r>
          </a:p>
        </p:txBody>
      </p:sp>
      <p:sp>
        <p:nvSpPr>
          <p:cNvPr id="2" name="Slide Number Placeholder 1">
            <a:extLst>
              <a:ext uri="{FF2B5EF4-FFF2-40B4-BE49-F238E27FC236}">
                <a16:creationId xmlns:a16="http://schemas.microsoft.com/office/drawing/2014/main" id="{96162632-CDB6-41B3-A5FC-CC3451B5E4C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47097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Oval 5"/>
          <p:cNvSpPr>
            <a:spLocks noChangeArrowheads="1"/>
          </p:cNvSpPr>
          <p:nvPr/>
        </p:nvSpPr>
        <p:spPr bwMode="auto">
          <a:xfrm>
            <a:off x="5334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p:txBody>
      </p:sp>
      <p:sp>
        <p:nvSpPr>
          <p:cNvPr id="17414" name="Oval 6"/>
          <p:cNvSpPr>
            <a:spLocks noChangeArrowheads="1"/>
          </p:cNvSpPr>
          <p:nvPr/>
        </p:nvSpPr>
        <p:spPr bwMode="auto">
          <a:xfrm>
            <a:off x="52578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p:txBody>
      </p:sp>
      <p:sp>
        <p:nvSpPr>
          <p:cNvPr id="17415" name="Oval 7"/>
          <p:cNvSpPr>
            <a:spLocks noChangeArrowheads="1"/>
          </p:cNvSpPr>
          <p:nvPr/>
        </p:nvSpPr>
        <p:spPr bwMode="auto">
          <a:xfrm>
            <a:off x="40767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16" name="Oval 8"/>
          <p:cNvSpPr>
            <a:spLocks noChangeArrowheads="1"/>
          </p:cNvSpPr>
          <p:nvPr/>
        </p:nvSpPr>
        <p:spPr bwMode="auto">
          <a:xfrm>
            <a:off x="76200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17" name="Oval 9"/>
          <p:cNvSpPr>
            <a:spLocks noChangeArrowheads="1"/>
          </p:cNvSpPr>
          <p:nvPr/>
        </p:nvSpPr>
        <p:spPr bwMode="auto">
          <a:xfrm>
            <a:off x="64389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18" name="Oval 10"/>
          <p:cNvSpPr>
            <a:spLocks noChangeArrowheads="1"/>
          </p:cNvSpPr>
          <p:nvPr/>
        </p:nvSpPr>
        <p:spPr bwMode="auto">
          <a:xfrm>
            <a:off x="28956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19" name="Oval 11"/>
          <p:cNvSpPr>
            <a:spLocks noChangeArrowheads="1"/>
          </p:cNvSpPr>
          <p:nvPr/>
        </p:nvSpPr>
        <p:spPr bwMode="auto">
          <a:xfrm>
            <a:off x="17145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20" name="Text Box 12"/>
          <p:cNvSpPr txBox="1">
            <a:spLocks noChangeArrowheads="1"/>
          </p:cNvSpPr>
          <p:nvPr/>
        </p:nvSpPr>
        <p:spPr bwMode="auto">
          <a:xfrm>
            <a:off x="533400" y="3276600"/>
            <a:ext cx="8001000" cy="2677656"/>
          </a:xfrm>
          <a:prstGeom prst="rect">
            <a:avLst/>
          </a:prstGeom>
          <a:noFill/>
          <a:ln>
            <a:noFill/>
          </a:ln>
          <a:effectLst/>
        </p:spPr>
        <p:txBody>
          <a:bodyPr wrap="square">
            <a:spAutoFit/>
          </a:bodyPr>
          <a:lstStyle>
            <a:lvl1pPr defTabSz="168275">
              <a:defRPr sz="2400">
                <a:solidFill>
                  <a:schemeClr val="tx1"/>
                </a:solidFill>
                <a:latin typeface="Times New Roman" panose="02020603050405020304" pitchFamily="18" charset="0"/>
              </a:defRPr>
            </a:lvl1pPr>
            <a:lvl2pPr defTabSz="168275">
              <a:defRPr sz="2400">
                <a:solidFill>
                  <a:schemeClr val="tx1"/>
                </a:solidFill>
                <a:latin typeface="Times New Roman" panose="02020603050405020304" pitchFamily="18" charset="0"/>
              </a:defRPr>
            </a:lvl2pPr>
            <a:lvl3pPr defTabSz="168275">
              <a:defRPr sz="2400">
                <a:solidFill>
                  <a:schemeClr val="tx1"/>
                </a:solidFill>
                <a:latin typeface="Times New Roman" panose="02020603050405020304" pitchFamily="18" charset="0"/>
              </a:defRPr>
            </a:lvl3pPr>
            <a:lvl4pPr defTabSz="168275">
              <a:defRPr sz="2400">
                <a:solidFill>
                  <a:schemeClr val="tx1"/>
                </a:solidFill>
                <a:latin typeface="Times New Roman" panose="02020603050405020304" pitchFamily="18" charset="0"/>
              </a:defRPr>
            </a:lvl4pPr>
            <a:lvl5pPr defTabSz="168275">
              <a:defRPr sz="2400">
                <a:solidFill>
                  <a:schemeClr val="tx1"/>
                </a:solidFill>
                <a:latin typeface="Times New Roman" panose="02020603050405020304" pitchFamily="18" charset="0"/>
              </a:defRPr>
            </a:lvl5pPr>
            <a:lvl6pPr defTabSz="168275" eaLnBrk="0" fontAlgn="base" hangingPunct="0">
              <a:spcBef>
                <a:spcPct val="0"/>
              </a:spcBef>
              <a:spcAft>
                <a:spcPct val="0"/>
              </a:spcAft>
              <a:defRPr sz="2400">
                <a:solidFill>
                  <a:schemeClr val="tx1"/>
                </a:solidFill>
                <a:latin typeface="Times New Roman" panose="02020603050405020304" pitchFamily="18" charset="0"/>
              </a:defRPr>
            </a:lvl6pPr>
            <a:lvl7pPr defTabSz="168275" eaLnBrk="0" fontAlgn="base" hangingPunct="0">
              <a:spcBef>
                <a:spcPct val="0"/>
              </a:spcBef>
              <a:spcAft>
                <a:spcPct val="0"/>
              </a:spcAft>
              <a:defRPr sz="2400">
                <a:solidFill>
                  <a:schemeClr val="tx1"/>
                </a:solidFill>
                <a:latin typeface="Times New Roman" panose="02020603050405020304" pitchFamily="18" charset="0"/>
              </a:defRPr>
            </a:lvl7pPr>
            <a:lvl8pPr defTabSz="168275" eaLnBrk="0" fontAlgn="base" hangingPunct="0">
              <a:spcBef>
                <a:spcPct val="0"/>
              </a:spcBef>
              <a:spcAft>
                <a:spcPct val="0"/>
              </a:spcAft>
              <a:defRPr sz="2400">
                <a:solidFill>
                  <a:schemeClr val="tx1"/>
                </a:solidFill>
                <a:latin typeface="Times New Roman" panose="02020603050405020304" pitchFamily="18" charset="0"/>
              </a:defRPr>
            </a:lvl8pPr>
            <a:lvl9pPr defTabSz="168275" eaLnBrk="0" fontAlgn="base" hangingPunct="0">
              <a:spcBef>
                <a:spcPct val="0"/>
              </a:spcBef>
              <a:spcAft>
                <a:spcPct val="0"/>
              </a:spcAft>
              <a:defRPr sz="2400">
                <a:solidFill>
                  <a:schemeClr val="tx1"/>
                </a:solidFill>
                <a:latin typeface="Times New Roman" panose="02020603050405020304" pitchFamily="18" charset="0"/>
              </a:defRPr>
            </a:lvl9pPr>
          </a:lstStyle>
          <a:p>
            <a:pPr marL="342900" marR="0" lvl="0" indent="-342900" algn="l" defTabSz="1682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Most of us would like to be in a GOOD church (no condemnation)</a:t>
            </a:r>
          </a:p>
          <a:p>
            <a:pPr marL="342900" marR="0" lvl="0" indent="-342900" algn="l" defTabSz="1682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None of us would have anything to do with a BAD church (no commendation)</a:t>
            </a:r>
          </a:p>
          <a:p>
            <a:pPr marL="342900" marR="0" lvl="0" indent="-342900" algn="l" defTabSz="1682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Reality: may be in a church that is GOOD / BAD 	 (Some commendation and </a:t>
            </a:r>
            <a:r>
              <a:rPr lang="en-US" altLang="en-US" dirty="0">
                <a:latin typeface="Arial" panose="020B0604020202020204" pitchFamily="34" charset="0"/>
                <a:cs typeface="Arial" panose="020B0604020202020204" pitchFamily="34" charset="0"/>
              </a:rPr>
              <a:t>s</a:t>
            </a:r>
            <a:r>
              <a:rPr kumimoji="0" lang="en-US" altLang="en-US" sz="2400" b="0" i="0"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ome</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condemnation)</a:t>
            </a:r>
          </a:p>
        </p:txBody>
      </p:sp>
      <p:sp>
        <p:nvSpPr>
          <p:cNvPr id="11"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Letters To Seven Church of Asia</a:t>
            </a:r>
            <a:endParaRPr kumimoji="0" lang="en-US" altLang="en-US" sz="32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2-3)</a:t>
            </a:r>
          </a:p>
        </p:txBody>
      </p:sp>
      <p:sp>
        <p:nvSpPr>
          <p:cNvPr id="2" name="Slide Number Placeholder 1">
            <a:extLst>
              <a:ext uri="{FF2B5EF4-FFF2-40B4-BE49-F238E27FC236}">
                <a16:creationId xmlns:a16="http://schemas.microsoft.com/office/drawing/2014/main" id="{DD64D754-CDB9-4E4B-9AED-DFCE7E4FAE2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756412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20">
                                            <p:txEl>
                                              <p:pRg st="0" end="0"/>
                                            </p:txEl>
                                          </p:spTgt>
                                        </p:tgtEl>
                                        <p:attrNameLst>
                                          <p:attrName>style.visibility</p:attrName>
                                        </p:attrNameLst>
                                      </p:cBhvr>
                                      <p:to>
                                        <p:strVal val="visible"/>
                                      </p:to>
                                    </p:set>
                                    <p:animEffect transition="in" filter="fade">
                                      <p:cBhvr>
                                        <p:cTn id="7" dur="1000"/>
                                        <p:tgtEl>
                                          <p:spTgt spid="17420">
                                            <p:txEl>
                                              <p:pRg st="0" end="0"/>
                                            </p:txEl>
                                          </p:spTgt>
                                        </p:tgtEl>
                                      </p:cBhvr>
                                    </p:animEffect>
                                    <p:anim calcmode="lin" valueType="num">
                                      <p:cBhvr>
                                        <p:cTn id="8" dur="1000" fill="hold"/>
                                        <p:tgtEl>
                                          <p:spTgt spid="1742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2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7420">
                                            <p:txEl>
                                              <p:pRg st="1" end="1"/>
                                            </p:txEl>
                                          </p:spTgt>
                                        </p:tgtEl>
                                        <p:attrNameLst>
                                          <p:attrName>style.visibility</p:attrName>
                                        </p:attrNameLst>
                                      </p:cBhvr>
                                      <p:to>
                                        <p:strVal val="visible"/>
                                      </p:to>
                                    </p:set>
                                    <p:animEffect transition="in" filter="fade">
                                      <p:cBhvr>
                                        <p:cTn id="12" dur="1000"/>
                                        <p:tgtEl>
                                          <p:spTgt spid="17420">
                                            <p:txEl>
                                              <p:pRg st="1" end="1"/>
                                            </p:txEl>
                                          </p:spTgt>
                                        </p:tgtEl>
                                      </p:cBhvr>
                                    </p:animEffect>
                                    <p:anim calcmode="lin" valueType="num">
                                      <p:cBhvr>
                                        <p:cTn id="13" dur="1000" fill="hold"/>
                                        <p:tgtEl>
                                          <p:spTgt spid="1742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7420">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420">
                                            <p:txEl>
                                              <p:pRg st="2" end="2"/>
                                            </p:txEl>
                                          </p:spTgt>
                                        </p:tgtEl>
                                        <p:attrNameLst>
                                          <p:attrName>style.visibility</p:attrName>
                                        </p:attrNameLst>
                                      </p:cBhvr>
                                      <p:to>
                                        <p:strVal val="visible"/>
                                      </p:to>
                                    </p:set>
                                    <p:animEffect transition="in" filter="fade">
                                      <p:cBhvr>
                                        <p:cTn id="17" dur="1000"/>
                                        <p:tgtEl>
                                          <p:spTgt spid="17420">
                                            <p:txEl>
                                              <p:pRg st="2" end="2"/>
                                            </p:txEl>
                                          </p:spTgt>
                                        </p:tgtEl>
                                      </p:cBhvr>
                                    </p:animEffect>
                                    <p:anim calcmode="lin" valueType="num">
                                      <p:cBhvr>
                                        <p:cTn id="18" dur="1000" fill="hold"/>
                                        <p:tgtEl>
                                          <p:spTgt spid="17420">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742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0" grpId="0" build="allAtOnce"/>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609599" y="743634"/>
            <a:ext cx="8001001" cy="1277273"/>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Church At Pergamum</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2:18-11)</a:t>
            </a:r>
          </a:p>
        </p:txBody>
      </p:sp>
      <p:sp>
        <p:nvSpPr>
          <p:cNvPr id="18437" name="Text Box 5"/>
          <p:cNvSpPr txBox="1">
            <a:spLocks noChangeArrowheads="1"/>
          </p:cNvSpPr>
          <p:nvPr/>
        </p:nvSpPr>
        <p:spPr bwMode="auto">
          <a:xfrm>
            <a:off x="609599" y="2209800"/>
            <a:ext cx="8001001" cy="954107"/>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Get a letter – You Live Where Satan Does and You Have Struck A Compromise</a:t>
            </a:r>
          </a:p>
        </p:txBody>
      </p:sp>
      <p:sp>
        <p:nvSpPr>
          <p:cNvPr id="18443" name="Text Box 11"/>
          <p:cNvSpPr txBox="1">
            <a:spLocks noChangeArrowheads="1"/>
          </p:cNvSpPr>
          <p:nvPr/>
        </p:nvSpPr>
        <p:spPr bwMode="auto">
          <a:xfrm>
            <a:off x="4572000" y="3847335"/>
            <a:ext cx="4038600" cy="1446550"/>
          </a:xfrm>
          <a:prstGeom prst="rect">
            <a:avLst/>
          </a:prstGeom>
          <a:solidFill>
            <a:schemeClr val="accent1">
              <a:lumMod val="40000"/>
              <a:lumOff val="60000"/>
            </a:schemeClr>
          </a:solidFill>
          <a:ln>
            <a:noFill/>
          </a:ln>
          <a:effectLst/>
        </p:spPr>
        <p:txBody>
          <a:bodyPr wrap="square" anchor="ct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4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Church That Compromised</a:t>
            </a:r>
          </a:p>
        </p:txBody>
      </p:sp>
      <p:sp>
        <p:nvSpPr>
          <p:cNvPr id="2" name="Folded Corner 1"/>
          <p:cNvSpPr/>
          <p:nvPr/>
        </p:nvSpPr>
        <p:spPr bwMode="auto">
          <a:xfrm rot="20823480">
            <a:off x="1077378" y="3526065"/>
            <a:ext cx="2589511" cy="2463648"/>
          </a:xfrm>
          <a:prstGeom prst="foldedCorner">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Dear Pergamum,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Don’t Compromise</a:t>
            </a:r>
          </a:p>
        </p:txBody>
      </p:sp>
      <p:sp>
        <p:nvSpPr>
          <p:cNvPr id="3" name="Slide Number Placeholder 2">
            <a:extLst>
              <a:ext uri="{FF2B5EF4-FFF2-40B4-BE49-F238E27FC236}">
                <a16:creationId xmlns:a16="http://schemas.microsoft.com/office/drawing/2014/main" id="{14AEDD8D-0D46-4DBC-AE8B-A3F1726307B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238830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8443"/>
                                        </p:tgtEl>
                                        <p:attrNameLst>
                                          <p:attrName>style.visibility</p:attrName>
                                        </p:attrNameLst>
                                      </p:cBhvr>
                                      <p:to>
                                        <p:strVal val="visible"/>
                                      </p:to>
                                    </p:set>
                                    <p:animEffect transition="in" filter="randombar(horizontal)">
                                      <p:cBhvr>
                                        <p:cTn id="7" dur="500"/>
                                        <p:tgtEl>
                                          <p:spTgt spid="18443"/>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randombar(horizont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3"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ChangeArrowheads="1"/>
          </p:cNvSpPr>
          <p:nvPr/>
        </p:nvSpPr>
        <p:spPr bwMode="auto">
          <a:xfrm>
            <a:off x="600075" y="838200"/>
            <a:ext cx="8077200" cy="71120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Strength</a:t>
            </a:r>
          </a:p>
        </p:txBody>
      </p:sp>
      <p:sp>
        <p:nvSpPr>
          <p:cNvPr id="90116" name="Text Box 4"/>
          <p:cNvSpPr txBox="1">
            <a:spLocks noChangeArrowheads="1"/>
          </p:cNvSpPr>
          <p:nvPr/>
        </p:nvSpPr>
        <p:spPr bwMode="auto">
          <a:xfrm>
            <a:off x="447675" y="1905000"/>
            <a:ext cx="8534400" cy="2893100"/>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514350" marR="0" lvl="0" indent="-514350" algn="l" defTabSz="457200" rtl="0" eaLnBrk="1" fontAlgn="auto" latinLnBrk="0" hangingPunct="1">
              <a:lnSpc>
                <a:spcPct val="100000"/>
              </a:lnSpc>
              <a:spcBef>
                <a:spcPct val="500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Works</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9)</a:t>
            </a:r>
          </a:p>
          <a:p>
            <a:pPr marL="971550" marR="0" lvl="1" indent="-51435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Active – faith was not dead</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Worked – didn’t merely talk the talk – they walked the walk!</a:t>
            </a:r>
          </a:p>
          <a:p>
            <a:pPr marL="914400" marR="0" lvl="1" indent="-457200" algn="l" defTabSz="457200" rtl="0" eaLnBrk="1" fontAlgn="auto" latinLnBrk="0" hangingPunct="1">
              <a:lnSpc>
                <a:spcPct val="100000"/>
              </a:lnSpc>
              <a:spcBef>
                <a:spcPct val="500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Apparently good – no condemnation</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D0073E99-B2CE-46C4-8B28-625A3E59FB3C}"/>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252416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0116">
                                            <p:txEl>
                                              <p:pRg st="0" end="0"/>
                                            </p:txEl>
                                          </p:spTgt>
                                        </p:tgtEl>
                                        <p:attrNameLst>
                                          <p:attrName>style.visibility</p:attrName>
                                        </p:attrNameLst>
                                      </p:cBhvr>
                                      <p:to>
                                        <p:strVal val="visible"/>
                                      </p:to>
                                    </p:set>
                                    <p:animEffect transition="in" filter="fade">
                                      <p:cBhvr>
                                        <p:cTn id="7" dur="1000"/>
                                        <p:tgtEl>
                                          <p:spTgt spid="90116">
                                            <p:txEl>
                                              <p:pRg st="0" end="0"/>
                                            </p:txEl>
                                          </p:spTgt>
                                        </p:tgtEl>
                                      </p:cBhvr>
                                    </p:animEffect>
                                    <p:anim calcmode="lin" valueType="num">
                                      <p:cBhvr>
                                        <p:cTn id="8" dur="1000" fill="hold"/>
                                        <p:tgtEl>
                                          <p:spTgt spid="9011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0116">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90116">
                                            <p:txEl>
                                              <p:pRg st="1" end="1"/>
                                            </p:txEl>
                                          </p:spTgt>
                                        </p:tgtEl>
                                        <p:attrNameLst>
                                          <p:attrName>style.visibility</p:attrName>
                                        </p:attrNameLst>
                                      </p:cBhvr>
                                      <p:to>
                                        <p:strVal val="visible"/>
                                      </p:to>
                                    </p:set>
                                    <p:animEffect transition="in" filter="fade">
                                      <p:cBhvr>
                                        <p:cTn id="12" dur="1000"/>
                                        <p:tgtEl>
                                          <p:spTgt spid="90116">
                                            <p:txEl>
                                              <p:pRg st="1" end="1"/>
                                            </p:txEl>
                                          </p:spTgt>
                                        </p:tgtEl>
                                      </p:cBhvr>
                                    </p:animEffect>
                                    <p:anim calcmode="lin" valueType="num">
                                      <p:cBhvr>
                                        <p:cTn id="13" dur="1000" fill="hold"/>
                                        <p:tgtEl>
                                          <p:spTgt spid="9011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0116">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90116">
                                            <p:txEl>
                                              <p:pRg st="2" end="2"/>
                                            </p:txEl>
                                          </p:spTgt>
                                        </p:tgtEl>
                                        <p:attrNameLst>
                                          <p:attrName>style.visibility</p:attrName>
                                        </p:attrNameLst>
                                      </p:cBhvr>
                                      <p:to>
                                        <p:strVal val="visible"/>
                                      </p:to>
                                    </p:set>
                                    <p:animEffect transition="in" filter="fade">
                                      <p:cBhvr>
                                        <p:cTn id="17" dur="1000"/>
                                        <p:tgtEl>
                                          <p:spTgt spid="90116">
                                            <p:txEl>
                                              <p:pRg st="2" end="2"/>
                                            </p:txEl>
                                          </p:spTgt>
                                        </p:tgtEl>
                                      </p:cBhvr>
                                    </p:animEffect>
                                    <p:anim calcmode="lin" valueType="num">
                                      <p:cBhvr>
                                        <p:cTn id="18" dur="1000" fill="hold"/>
                                        <p:tgtEl>
                                          <p:spTgt spid="9011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0116">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90116">
                                            <p:txEl>
                                              <p:pRg st="3" end="3"/>
                                            </p:txEl>
                                          </p:spTgt>
                                        </p:tgtEl>
                                        <p:attrNameLst>
                                          <p:attrName>style.visibility</p:attrName>
                                        </p:attrNameLst>
                                      </p:cBhvr>
                                      <p:to>
                                        <p:strVal val="visible"/>
                                      </p:to>
                                    </p:set>
                                    <p:animEffect transition="in" filter="fade">
                                      <p:cBhvr>
                                        <p:cTn id="22" dur="1000"/>
                                        <p:tgtEl>
                                          <p:spTgt spid="90116">
                                            <p:txEl>
                                              <p:pRg st="3" end="3"/>
                                            </p:txEl>
                                          </p:spTgt>
                                        </p:tgtEl>
                                      </p:cBhvr>
                                    </p:animEffect>
                                    <p:anim calcmode="lin" valueType="num">
                                      <p:cBhvr>
                                        <p:cTn id="23" dur="1000" fill="hold"/>
                                        <p:tgtEl>
                                          <p:spTgt spid="9011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011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166656" y="941389"/>
            <a:ext cx="7162800" cy="4832092"/>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marR="0" lvl="0" indent="-457200" algn="l" defTabSz="914400"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tab pos="228600" algn="l"/>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30 miles North of Smyrna</a:t>
            </a:r>
          </a:p>
          <a:p>
            <a:pPr marL="457200" marR="0" lvl="0" indent="-457200" algn="l" defTabSz="914400"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tab pos="228600" algn="l"/>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Northernmost of 7 churches</a:t>
            </a:r>
          </a:p>
          <a:p>
            <a:pPr marL="457200" marR="0" lvl="0" indent="-457200" algn="l" defTabSz="914400"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tab pos="228600" algn="l"/>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proper form of the name is </a:t>
            </a:r>
            <a:r>
              <a:rPr kumimoji="0" lang="en-US" altLang="en-US" sz="2800" b="1"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Pergamum</a:t>
            </a: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(M.R. Vincent)</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190 BC with help of Rome expelled Antiochus III (Syrian king) – King Attalus III bequeathed the city and the entire kingdom to </a:t>
            </a:r>
            <a:r>
              <a:rPr lang="en-US" altLang="en-US" sz="2800" b="1" dirty="0">
                <a:solidFill>
                  <a:prstClr val="white"/>
                </a:solidFill>
                <a:latin typeface="Arial" panose="020B0604020202020204" pitchFamily="34" charset="0"/>
                <a:cs typeface="Arial" panose="020B0604020202020204" pitchFamily="34" charset="0"/>
              </a:rPr>
              <a:t>Rome.</a:t>
            </a:r>
          </a:p>
          <a:p>
            <a:pPr marL="457200" indent="-457200" defTabSz="914400" eaLnBrk="0" fontAlgn="base" hangingPunct="0">
              <a:spcBef>
                <a:spcPct val="50000"/>
              </a:spcBef>
              <a:spcAft>
                <a:spcPct val="0"/>
              </a:spcAft>
              <a:buClr>
                <a:schemeClr val="tx1"/>
              </a:buClr>
              <a:buFont typeface="Wingdings" panose="05000000000000000000" pitchFamily="2" charset="2"/>
              <a:buChar char="§"/>
            </a:pPr>
            <a:r>
              <a:rPr lang="en-US" altLang="en-US" sz="2800" b="1" dirty="0">
                <a:solidFill>
                  <a:prstClr val="white"/>
                </a:solidFill>
                <a:latin typeface="Arial" panose="020B0604020202020204" pitchFamily="34" charset="0"/>
                <a:cs typeface="Arial" panose="020B0604020202020204" pitchFamily="34" charset="0"/>
              </a:rPr>
              <a:t>The official capital of Asia Minor.</a:t>
            </a:r>
          </a:p>
        </p:txBody>
      </p:sp>
      <p:sp>
        <p:nvSpPr>
          <p:cNvPr id="88071" name="AutoShape 7"/>
          <p:cNvSpPr>
            <a:spLocks noChangeArrowheads="1"/>
          </p:cNvSpPr>
          <p:nvPr/>
        </p:nvSpPr>
        <p:spPr bwMode="auto">
          <a:xfrm>
            <a:off x="6080738" y="17874"/>
            <a:ext cx="3048000" cy="2209800"/>
          </a:xfrm>
          <a:prstGeom prst="star16">
            <a:avLst>
              <a:gd name="adj" fmla="val 43546"/>
            </a:avLst>
          </a:prstGeom>
          <a:solidFill>
            <a:schemeClr val="accent1">
              <a:lumMod val="40000"/>
              <a:lumOff val="60000"/>
            </a:schemeClr>
          </a:solidFill>
          <a:ln w="9525">
            <a:solidFill>
              <a:schemeClr val="tx1"/>
            </a:solid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Of all 7 cities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Pergamum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was perhaps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worst!</a:t>
            </a:r>
          </a:p>
        </p:txBody>
      </p:sp>
      <p:sp>
        <p:nvSpPr>
          <p:cNvPr id="6" name="TextBox 5"/>
          <p:cNvSpPr txBox="1"/>
          <p:nvPr/>
        </p:nvSpPr>
        <p:spPr>
          <a:xfrm>
            <a:off x="271015" y="817771"/>
            <a:ext cx="838200" cy="5016758"/>
          </a:xfrm>
          <a:prstGeom prst="rect">
            <a:avLst/>
          </a:prstGeom>
          <a:solidFill>
            <a:schemeClr val="accent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sz="4000" b="1" dirty="0">
                <a:solidFill>
                  <a:prstClr val="black"/>
                </a:solidFill>
                <a:latin typeface="Arial" panose="020B0604020202020204" pitchFamily="34" charset="0"/>
                <a:cs typeface="Arial" panose="020B0604020202020204" pitchFamily="34" charset="0"/>
              </a:rPr>
              <a:t>M</a:t>
            </a:r>
            <a:endPar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106677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bg/>
                                          </p:spTgt>
                                        </p:tgtEl>
                                        <p:attrNameLst>
                                          <p:attrName>style.visibility</p:attrName>
                                        </p:attrNameLst>
                                      </p:cBhvr>
                                      <p:to>
                                        <p:strVal val="visible"/>
                                      </p:to>
                                    </p:set>
                                    <p:animEffect transition="in" filter="fade">
                                      <p:cBhvr>
                                        <p:cTn id="7" dur="1000"/>
                                        <p:tgtEl>
                                          <p:spTgt spid="88069">
                                            <p:bg/>
                                          </p:spTgt>
                                        </p:tgtEl>
                                      </p:cBhvr>
                                    </p:animEffect>
                                    <p:anim calcmode="lin" valueType="num">
                                      <p:cBhvr>
                                        <p:cTn id="8" dur="1000" fill="hold"/>
                                        <p:tgtEl>
                                          <p:spTgt spid="88069">
                                            <p:bg/>
                                          </p:spTgt>
                                        </p:tgtEl>
                                        <p:attrNameLst>
                                          <p:attrName>ppt_x</p:attrName>
                                        </p:attrNameLst>
                                      </p:cBhvr>
                                      <p:tavLst>
                                        <p:tav tm="0">
                                          <p:val>
                                            <p:strVal val="#ppt_x"/>
                                          </p:val>
                                        </p:tav>
                                        <p:tav tm="100000">
                                          <p:val>
                                            <p:strVal val="#ppt_x"/>
                                          </p:val>
                                        </p:tav>
                                      </p:tavLst>
                                    </p:anim>
                                    <p:anim calcmode="lin" valueType="num">
                                      <p:cBhvr>
                                        <p:cTn id="9" dur="1000" fill="hold"/>
                                        <p:tgtEl>
                                          <p:spTgt spid="88069">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8069">
                                            <p:txEl>
                                              <p:pRg st="0" end="0"/>
                                            </p:txEl>
                                          </p:spTgt>
                                        </p:tgtEl>
                                        <p:attrNameLst>
                                          <p:attrName>style.visibility</p:attrName>
                                        </p:attrNameLst>
                                      </p:cBhvr>
                                      <p:to>
                                        <p:strVal val="visible"/>
                                      </p:to>
                                    </p:set>
                                    <p:animEffect transition="in" filter="fade">
                                      <p:cBhvr>
                                        <p:cTn id="14" dur="1000"/>
                                        <p:tgtEl>
                                          <p:spTgt spid="88069">
                                            <p:txEl>
                                              <p:pRg st="0" end="0"/>
                                            </p:txEl>
                                          </p:spTgt>
                                        </p:tgtEl>
                                      </p:cBhvr>
                                    </p:animEffect>
                                    <p:anim calcmode="lin" valueType="num">
                                      <p:cBhvr>
                                        <p:cTn id="15" dur="1000" fill="hold"/>
                                        <p:tgtEl>
                                          <p:spTgt spid="8806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80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8069">
                                            <p:txEl>
                                              <p:pRg st="1" end="1"/>
                                            </p:txEl>
                                          </p:spTgt>
                                        </p:tgtEl>
                                        <p:attrNameLst>
                                          <p:attrName>style.visibility</p:attrName>
                                        </p:attrNameLst>
                                      </p:cBhvr>
                                      <p:to>
                                        <p:strVal val="visible"/>
                                      </p:to>
                                    </p:set>
                                    <p:animEffect transition="in" filter="fade">
                                      <p:cBhvr>
                                        <p:cTn id="21" dur="1000"/>
                                        <p:tgtEl>
                                          <p:spTgt spid="88069">
                                            <p:txEl>
                                              <p:pRg st="1" end="1"/>
                                            </p:txEl>
                                          </p:spTgt>
                                        </p:tgtEl>
                                      </p:cBhvr>
                                    </p:animEffect>
                                    <p:anim calcmode="lin" valueType="num">
                                      <p:cBhvr>
                                        <p:cTn id="22" dur="1000" fill="hold"/>
                                        <p:tgtEl>
                                          <p:spTgt spid="8806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880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8069">
                                            <p:txEl>
                                              <p:pRg st="2" end="2"/>
                                            </p:txEl>
                                          </p:spTgt>
                                        </p:tgtEl>
                                        <p:attrNameLst>
                                          <p:attrName>style.visibility</p:attrName>
                                        </p:attrNameLst>
                                      </p:cBhvr>
                                      <p:to>
                                        <p:strVal val="visible"/>
                                      </p:to>
                                    </p:set>
                                    <p:animEffect transition="in" filter="fade">
                                      <p:cBhvr>
                                        <p:cTn id="28" dur="1000"/>
                                        <p:tgtEl>
                                          <p:spTgt spid="88069">
                                            <p:txEl>
                                              <p:pRg st="2" end="2"/>
                                            </p:txEl>
                                          </p:spTgt>
                                        </p:tgtEl>
                                      </p:cBhvr>
                                    </p:animEffect>
                                    <p:anim calcmode="lin" valueType="num">
                                      <p:cBhvr>
                                        <p:cTn id="29" dur="1000" fill="hold"/>
                                        <p:tgtEl>
                                          <p:spTgt spid="8806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806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8069">
                                            <p:txEl>
                                              <p:pRg st="3" end="3"/>
                                            </p:txEl>
                                          </p:spTgt>
                                        </p:tgtEl>
                                        <p:attrNameLst>
                                          <p:attrName>style.visibility</p:attrName>
                                        </p:attrNameLst>
                                      </p:cBhvr>
                                      <p:to>
                                        <p:strVal val="visible"/>
                                      </p:to>
                                    </p:set>
                                    <p:animEffect transition="in" filter="fade">
                                      <p:cBhvr>
                                        <p:cTn id="35" dur="1000"/>
                                        <p:tgtEl>
                                          <p:spTgt spid="88069">
                                            <p:txEl>
                                              <p:pRg st="3" end="3"/>
                                            </p:txEl>
                                          </p:spTgt>
                                        </p:tgtEl>
                                      </p:cBhvr>
                                    </p:animEffect>
                                    <p:anim calcmode="lin" valueType="num">
                                      <p:cBhvr>
                                        <p:cTn id="36" dur="1000" fill="hold"/>
                                        <p:tgtEl>
                                          <p:spTgt spid="8806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8806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8069">
                                            <p:txEl>
                                              <p:pRg st="4" end="4"/>
                                            </p:txEl>
                                          </p:spTgt>
                                        </p:tgtEl>
                                        <p:attrNameLst>
                                          <p:attrName>style.visibility</p:attrName>
                                        </p:attrNameLst>
                                      </p:cBhvr>
                                      <p:to>
                                        <p:strVal val="visible"/>
                                      </p:to>
                                    </p:set>
                                    <p:animEffect transition="in" filter="fade">
                                      <p:cBhvr>
                                        <p:cTn id="42" dur="1000"/>
                                        <p:tgtEl>
                                          <p:spTgt spid="88069">
                                            <p:txEl>
                                              <p:pRg st="4" end="4"/>
                                            </p:txEl>
                                          </p:spTgt>
                                        </p:tgtEl>
                                      </p:cBhvr>
                                    </p:animEffect>
                                    <p:anim calcmode="lin" valueType="num">
                                      <p:cBhvr>
                                        <p:cTn id="43" dur="1000" fill="hold"/>
                                        <p:tgtEl>
                                          <p:spTgt spid="8806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8806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88071"/>
                                        </p:tgtEl>
                                        <p:attrNameLst>
                                          <p:attrName>style.visibility</p:attrName>
                                        </p:attrNameLst>
                                      </p:cBhvr>
                                      <p:to>
                                        <p:strVal val="visible"/>
                                      </p:to>
                                    </p:set>
                                    <p:animEffect transition="in" filter="randombar(horizontal)">
                                      <p:cBhvr>
                                        <p:cTn id="49" dur="500"/>
                                        <p:tgtEl>
                                          <p:spTgt spid="880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build="p" animBg="1"/>
      <p:bldP spid="8807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5800" y="817771"/>
            <a:ext cx="838200" cy="5016758"/>
          </a:xfrm>
          <a:prstGeom prst="rect">
            <a:avLst/>
          </a:prstGeom>
          <a:solidFill>
            <a:schemeClr val="accent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pic>
        <p:nvPicPr>
          <p:cNvPr id="7" name="Picture 2" descr="http://visualunit.files.wordpress.com/2013/10/rev_map.png?w=412&amp;h=292">
            <a:extLst>
              <a:ext uri="{FF2B5EF4-FFF2-40B4-BE49-F238E27FC236}">
                <a16:creationId xmlns:a16="http://schemas.microsoft.com/office/drawing/2014/main" id="{253EA039-94E2-417C-910C-C017542D6F48}"/>
              </a:ext>
            </a:extLst>
          </p:cNvPr>
          <p:cNvPicPr>
            <a:picLocks noChangeAspect="1" noChangeArrowheads="1"/>
          </p:cNvPicPr>
          <p:nvPr/>
        </p:nvPicPr>
        <p:blipFill>
          <a:blip r:embed="rId2" cstate="print"/>
          <a:srcRect/>
          <a:stretch>
            <a:fillRect/>
          </a:stretch>
        </p:blipFill>
        <p:spPr bwMode="auto">
          <a:xfrm>
            <a:off x="1724025" y="571501"/>
            <a:ext cx="7143750" cy="5343524"/>
          </a:xfrm>
          <a:prstGeom prst="rect">
            <a:avLst/>
          </a:prstGeom>
          <a:noFill/>
        </p:spPr>
      </p:pic>
    </p:spTree>
    <p:extLst>
      <p:ext uri="{BB962C8B-B14F-4D97-AF65-F5344CB8AC3E}">
        <p14:creationId xmlns:p14="http://schemas.microsoft.com/office/powerpoint/2010/main" val="416328429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752600" y="262404"/>
            <a:ext cx="7162800" cy="6340197"/>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No mention of this church any where else in the NT.</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Thoroughly pagan city.</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A city of temples devoted to sensuous worship. Various patron deities were worshiped here: Zeus, Athene, and Dionysus.</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Especially abhorrent to Christians was the temple built in honor of Aesculapius, the god of healing, whose emblem was that of a serpent, a symbol to Christians of the serpent of Eden.</a:t>
            </a:r>
          </a:p>
        </p:txBody>
      </p:sp>
      <p:sp>
        <p:nvSpPr>
          <p:cNvPr id="6" name="TextBox 5"/>
          <p:cNvSpPr txBox="1"/>
          <p:nvPr/>
        </p:nvSpPr>
        <p:spPr>
          <a:xfrm>
            <a:off x="685800" y="817771"/>
            <a:ext cx="838200" cy="5016758"/>
          </a:xfrm>
          <a:prstGeom prst="rect">
            <a:avLst/>
          </a:prstGeom>
          <a:solidFill>
            <a:schemeClr val="accent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02773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xEl>
                                              <p:pRg st="0" end="0"/>
                                            </p:txEl>
                                          </p:spTgt>
                                        </p:tgtEl>
                                        <p:attrNameLst>
                                          <p:attrName>style.visibility</p:attrName>
                                        </p:attrNameLst>
                                      </p:cBhvr>
                                      <p:to>
                                        <p:strVal val="visible"/>
                                      </p:to>
                                    </p:set>
                                    <p:animEffect transition="in" filter="fade">
                                      <p:cBhvr>
                                        <p:cTn id="7" dur="1000"/>
                                        <p:tgtEl>
                                          <p:spTgt spid="88069">
                                            <p:txEl>
                                              <p:pRg st="0" end="0"/>
                                            </p:txEl>
                                          </p:spTgt>
                                        </p:tgtEl>
                                      </p:cBhvr>
                                    </p:animEffect>
                                    <p:anim calcmode="lin" valueType="num">
                                      <p:cBhvr>
                                        <p:cTn id="8" dur="1000" fill="hold"/>
                                        <p:tgtEl>
                                          <p:spTgt spid="8806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80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8069">
                                            <p:txEl>
                                              <p:pRg st="1" end="1"/>
                                            </p:txEl>
                                          </p:spTgt>
                                        </p:tgtEl>
                                        <p:attrNameLst>
                                          <p:attrName>style.visibility</p:attrName>
                                        </p:attrNameLst>
                                      </p:cBhvr>
                                      <p:to>
                                        <p:strVal val="visible"/>
                                      </p:to>
                                    </p:set>
                                    <p:animEffect transition="in" filter="fade">
                                      <p:cBhvr>
                                        <p:cTn id="14" dur="1000"/>
                                        <p:tgtEl>
                                          <p:spTgt spid="88069">
                                            <p:txEl>
                                              <p:pRg st="1" end="1"/>
                                            </p:txEl>
                                          </p:spTgt>
                                        </p:tgtEl>
                                      </p:cBhvr>
                                    </p:animEffect>
                                    <p:anim calcmode="lin" valueType="num">
                                      <p:cBhvr>
                                        <p:cTn id="15" dur="1000" fill="hold"/>
                                        <p:tgtEl>
                                          <p:spTgt spid="8806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80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8069">
                                            <p:txEl>
                                              <p:pRg st="2" end="2"/>
                                            </p:txEl>
                                          </p:spTgt>
                                        </p:tgtEl>
                                        <p:attrNameLst>
                                          <p:attrName>style.visibility</p:attrName>
                                        </p:attrNameLst>
                                      </p:cBhvr>
                                      <p:to>
                                        <p:strVal val="visible"/>
                                      </p:to>
                                    </p:set>
                                    <p:animEffect transition="in" filter="fade">
                                      <p:cBhvr>
                                        <p:cTn id="21" dur="1000"/>
                                        <p:tgtEl>
                                          <p:spTgt spid="88069">
                                            <p:txEl>
                                              <p:pRg st="2" end="2"/>
                                            </p:txEl>
                                          </p:spTgt>
                                        </p:tgtEl>
                                      </p:cBhvr>
                                    </p:animEffect>
                                    <p:anim calcmode="lin" valueType="num">
                                      <p:cBhvr>
                                        <p:cTn id="22" dur="1000" fill="hold"/>
                                        <p:tgtEl>
                                          <p:spTgt spid="8806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806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8069">
                                            <p:txEl>
                                              <p:pRg st="3" end="3"/>
                                            </p:txEl>
                                          </p:spTgt>
                                        </p:tgtEl>
                                        <p:attrNameLst>
                                          <p:attrName>style.visibility</p:attrName>
                                        </p:attrNameLst>
                                      </p:cBhvr>
                                      <p:to>
                                        <p:strVal val="visible"/>
                                      </p:to>
                                    </p:set>
                                    <p:animEffect transition="in" filter="fade">
                                      <p:cBhvr>
                                        <p:cTn id="28" dur="1000"/>
                                        <p:tgtEl>
                                          <p:spTgt spid="88069">
                                            <p:txEl>
                                              <p:pRg st="3" end="3"/>
                                            </p:txEl>
                                          </p:spTgt>
                                        </p:tgtEl>
                                      </p:cBhvr>
                                    </p:animEffect>
                                    <p:anim calcmode="lin" valueType="num">
                                      <p:cBhvr>
                                        <p:cTn id="29" dur="1000" fill="hold"/>
                                        <p:tgtEl>
                                          <p:spTgt spid="8806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806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752600" y="479217"/>
            <a:ext cx="7162800" cy="5693866"/>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Perhaps of greatest significance affecting the church was that Pergamum was the center of the imperial cult.</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In 29 BC the first temple was approved to be built in Asia in honor of the divine Augustus and the goddess Roma.</a:t>
            </a:r>
          </a:p>
          <a:p>
            <a:pPr marL="45720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The establishment of this temple and the development of the imperial cult gave rise to the city’s enforcement of loyalty to “Lord Caesar.”</a:t>
            </a:r>
          </a:p>
        </p:txBody>
      </p:sp>
      <p:sp>
        <p:nvSpPr>
          <p:cNvPr id="6" name="TextBox 5"/>
          <p:cNvSpPr txBox="1"/>
          <p:nvPr/>
        </p:nvSpPr>
        <p:spPr>
          <a:xfrm>
            <a:off x="685800" y="817771"/>
            <a:ext cx="838200" cy="5016758"/>
          </a:xfrm>
          <a:prstGeom prst="rect">
            <a:avLst/>
          </a:prstGeom>
          <a:solidFill>
            <a:schemeClr val="accent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sz="4000" b="1" dirty="0">
                <a:solidFill>
                  <a:prstClr val="black"/>
                </a:solidFill>
                <a:latin typeface="Arial" panose="020B0604020202020204" pitchFamily="34" charset="0"/>
                <a:cs typeface="Arial" panose="020B0604020202020204" pitchFamily="34" charset="0"/>
              </a:rPr>
              <a:t>U</a:t>
            </a:r>
            <a:endPar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lang="en-US" sz="4000" b="1" dirty="0">
                <a:solidFill>
                  <a:prstClr val="black"/>
                </a:solidFill>
                <a:latin typeface="Arial" panose="020B0604020202020204" pitchFamily="34" charset="0"/>
                <a:cs typeface="Arial" panose="020B0604020202020204" pitchFamily="34" charset="0"/>
              </a:rPr>
              <a:t>M</a:t>
            </a:r>
            <a:endPar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1294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xEl>
                                              <p:pRg st="0" end="0"/>
                                            </p:txEl>
                                          </p:spTgt>
                                        </p:tgtEl>
                                        <p:attrNameLst>
                                          <p:attrName>style.visibility</p:attrName>
                                        </p:attrNameLst>
                                      </p:cBhvr>
                                      <p:to>
                                        <p:strVal val="visible"/>
                                      </p:to>
                                    </p:set>
                                    <p:animEffect transition="in" filter="fade">
                                      <p:cBhvr>
                                        <p:cTn id="7" dur="1000"/>
                                        <p:tgtEl>
                                          <p:spTgt spid="88069">
                                            <p:txEl>
                                              <p:pRg st="0" end="0"/>
                                            </p:txEl>
                                          </p:spTgt>
                                        </p:tgtEl>
                                      </p:cBhvr>
                                    </p:animEffect>
                                    <p:anim calcmode="lin" valueType="num">
                                      <p:cBhvr>
                                        <p:cTn id="8" dur="1000" fill="hold"/>
                                        <p:tgtEl>
                                          <p:spTgt spid="8806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80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8069">
                                            <p:txEl>
                                              <p:pRg st="1" end="1"/>
                                            </p:txEl>
                                          </p:spTgt>
                                        </p:tgtEl>
                                        <p:attrNameLst>
                                          <p:attrName>style.visibility</p:attrName>
                                        </p:attrNameLst>
                                      </p:cBhvr>
                                      <p:to>
                                        <p:strVal val="visible"/>
                                      </p:to>
                                    </p:set>
                                    <p:animEffect transition="in" filter="fade">
                                      <p:cBhvr>
                                        <p:cTn id="14" dur="1000"/>
                                        <p:tgtEl>
                                          <p:spTgt spid="88069">
                                            <p:txEl>
                                              <p:pRg st="1" end="1"/>
                                            </p:txEl>
                                          </p:spTgt>
                                        </p:tgtEl>
                                      </p:cBhvr>
                                    </p:animEffect>
                                    <p:anim calcmode="lin" valueType="num">
                                      <p:cBhvr>
                                        <p:cTn id="15" dur="1000" fill="hold"/>
                                        <p:tgtEl>
                                          <p:spTgt spid="8806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80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8069">
                                            <p:txEl>
                                              <p:pRg st="2" end="2"/>
                                            </p:txEl>
                                          </p:spTgt>
                                        </p:tgtEl>
                                        <p:attrNameLst>
                                          <p:attrName>style.visibility</p:attrName>
                                        </p:attrNameLst>
                                      </p:cBhvr>
                                      <p:to>
                                        <p:strVal val="visible"/>
                                      </p:to>
                                    </p:set>
                                    <p:animEffect transition="in" filter="fade">
                                      <p:cBhvr>
                                        <p:cTn id="21" dur="1000"/>
                                        <p:tgtEl>
                                          <p:spTgt spid="88069">
                                            <p:txEl>
                                              <p:pRg st="2" end="2"/>
                                            </p:txEl>
                                          </p:spTgt>
                                        </p:tgtEl>
                                      </p:cBhvr>
                                    </p:animEffect>
                                    <p:anim calcmode="lin" valueType="num">
                                      <p:cBhvr>
                                        <p:cTn id="22" dur="1000" fill="hold"/>
                                        <p:tgtEl>
                                          <p:spTgt spid="8806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806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Text Box 4"/>
          <p:cNvSpPr txBox="1">
            <a:spLocks noChangeArrowheads="1"/>
          </p:cNvSpPr>
          <p:nvPr/>
        </p:nvSpPr>
        <p:spPr bwMode="auto">
          <a:xfrm>
            <a:off x="221622" y="1926206"/>
            <a:ext cx="8677275" cy="4154984"/>
          </a:xfrm>
          <a:prstGeom prst="rect">
            <a:avLst/>
          </a:prstGeom>
          <a:noFill/>
          <a:ln>
            <a:noFill/>
          </a:ln>
          <a:effectLst/>
        </p:spPr>
        <p:txBody>
          <a:bodyPr wrap="squar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lang="en-US" altLang="en-US" sz="4000" b="1" dirty="0">
                <a:latin typeface="Arial" panose="020B0604020202020204" pitchFamily="34" charset="0"/>
                <a:cs typeface="Arial" panose="020B0604020202020204" pitchFamily="34" charset="0"/>
              </a:rPr>
              <a:t>The Author:</a:t>
            </a:r>
          </a:p>
          <a:p>
            <a:r>
              <a:rPr lang="en-US" sz="2400" dirty="0">
                <a:latin typeface="Arial" panose="020B0604020202020204" pitchFamily="34" charset="0"/>
                <a:cs typeface="Arial" panose="020B0604020202020204" pitchFamily="34" charset="0"/>
              </a:rPr>
              <a:t>Revelation 2:12, </a:t>
            </a:r>
            <a:r>
              <a:rPr lang="en-US" sz="2400" i="1" dirty="0">
                <a:latin typeface="Arial" panose="020B0604020202020204" pitchFamily="34" charset="0"/>
                <a:cs typeface="Arial" panose="020B0604020202020204" pitchFamily="34" charset="0"/>
              </a:rPr>
              <a:t>“These things saith he that hath the sharp two-edged sword”</a:t>
            </a:r>
            <a:r>
              <a:rPr lang="en-US" sz="2400" dirty="0">
                <a:latin typeface="Arial" panose="020B0604020202020204" pitchFamily="34" charset="0"/>
                <a:cs typeface="Arial" panose="020B0604020202020204" pitchFamily="34" charset="0"/>
              </a:rPr>
              <a:t> (1:16; 2:12, 16; 19:15, 21)</a:t>
            </a:r>
          </a:p>
          <a:p>
            <a:endParaRPr lang="en-US" sz="2400" i="1" dirty="0">
              <a:latin typeface="Arial" panose="020B0604020202020204" pitchFamily="34" charset="0"/>
              <a:cs typeface="Arial" panose="020B0604020202020204" pitchFamily="34" charset="0"/>
            </a:endParaRPr>
          </a:p>
          <a:p>
            <a:r>
              <a:rPr lang="en-US" sz="2400" i="1" dirty="0" err="1">
                <a:latin typeface="Arial" panose="020B0604020202020204" pitchFamily="34" charset="0"/>
                <a:cs typeface="Arial" panose="020B0604020202020204" pitchFamily="34" charset="0"/>
              </a:rPr>
              <a:t>rhomphaia</a:t>
            </a:r>
            <a:r>
              <a:rPr lang="en-US" sz="2400" dirty="0">
                <a:latin typeface="Arial" panose="020B0604020202020204" pitchFamily="34" charset="0"/>
                <a:cs typeface="Arial" panose="020B0604020202020204" pitchFamily="34" charset="0"/>
              </a:rPr>
              <a:t> – “a large, broad sword used for both cutting and piercing.” </a:t>
            </a:r>
            <a:r>
              <a:rPr lang="en-US" dirty="0">
                <a:latin typeface="Arial" panose="020B0604020202020204" pitchFamily="34" charset="0"/>
                <a:cs typeface="Arial" panose="020B0604020202020204" pitchFamily="34" charset="0"/>
              </a:rPr>
              <a:t>(Greek-English Lexicon Based on Semantic Domain)</a:t>
            </a:r>
          </a:p>
          <a:p>
            <a:r>
              <a:rPr lang="en-US" sz="2400" dirty="0">
                <a:latin typeface="Arial" panose="020B0604020202020204" pitchFamily="34" charset="0"/>
                <a:cs typeface="Arial" panose="020B0604020202020204" pitchFamily="34" charset="0"/>
              </a:rPr>
              <a:t>The sword indicates keen and accurate judgment. </a:t>
            </a:r>
          </a:p>
          <a:p>
            <a:r>
              <a:rPr lang="en-US" sz="2400" i="1" dirty="0" err="1">
                <a:latin typeface="Arial" panose="020B0604020202020204" pitchFamily="34" charset="0"/>
                <a:cs typeface="Arial" panose="020B0604020202020204" pitchFamily="34" charset="0"/>
              </a:rPr>
              <a:t>machaira</a:t>
            </a:r>
            <a:r>
              <a:rPr lang="en-US" sz="2400" dirty="0">
                <a:latin typeface="Arial" panose="020B0604020202020204" pitchFamily="34" charset="0"/>
                <a:cs typeface="Arial" panose="020B0604020202020204" pitchFamily="34" charset="0"/>
              </a:rPr>
              <a:t> – cf. Hebrews 4:12 “death by violence or execution” </a:t>
            </a:r>
            <a:r>
              <a:rPr lang="en-US" dirty="0">
                <a:latin typeface="Arial" panose="020B0604020202020204" pitchFamily="34" charset="0"/>
                <a:cs typeface="Arial" panose="020B0604020202020204" pitchFamily="34" charset="0"/>
              </a:rPr>
              <a:t>(Greek-English Lexicon Based on Semantic Domain). </a:t>
            </a:r>
            <a:r>
              <a:rPr lang="en-US" sz="2400" dirty="0">
                <a:latin typeface="Arial" panose="020B0604020202020204" pitchFamily="34" charset="0"/>
                <a:cs typeface="Arial" panose="020B0604020202020204" pitchFamily="34" charset="0"/>
              </a:rPr>
              <a:t>Used of the short Roman sword, used in Revelation 6:4; 13:10, 14; Romans 13:4</a:t>
            </a:r>
          </a:p>
        </p:txBody>
      </p:sp>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F689764F-78C4-4318-94D9-1D2428B3CCA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altLang="en-US" sz="900" b="1" i="0" u="none" strike="noStrike" kern="1200" cap="none" spc="0" normalizeH="0" baseline="0" noProof="0" dirty="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244547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Effect transition="in" filter="fade">
                                      <p:cBhvr>
                                        <p:cTn id="7" dur="1000"/>
                                        <p:tgtEl>
                                          <p:spTgt spid="114692"/>
                                        </p:tgtEl>
                                      </p:cBhvr>
                                    </p:animEffect>
                                    <p:anim calcmode="lin" valueType="num">
                                      <p:cBhvr>
                                        <p:cTn id="8" dur="1000" fill="hold"/>
                                        <p:tgtEl>
                                          <p:spTgt spid="114692"/>
                                        </p:tgtEl>
                                        <p:attrNameLst>
                                          <p:attrName>ppt_x</p:attrName>
                                        </p:attrNameLst>
                                      </p:cBhvr>
                                      <p:tavLst>
                                        <p:tav tm="0">
                                          <p:val>
                                            <p:strVal val="#ppt_x"/>
                                          </p:val>
                                        </p:tav>
                                        <p:tav tm="100000">
                                          <p:val>
                                            <p:strVal val="#ppt_x"/>
                                          </p:val>
                                        </p:tav>
                                      </p:tavLst>
                                    </p:anim>
                                    <p:anim calcmode="lin" valueType="num">
                                      <p:cBhvr>
                                        <p:cTn id="9" dur="1000" fill="hold"/>
                                        <p:tgtEl>
                                          <p:spTgt spid="1146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Text Box 4"/>
          <p:cNvSpPr txBox="1">
            <a:spLocks noChangeArrowheads="1"/>
          </p:cNvSpPr>
          <p:nvPr/>
        </p:nvSpPr>
        <p:spPr bwMode="auto">
          <a:xfrm>
            <a:off x="2802496" y="2133600"/>
            <a:ext cx="3462807" cy="763094"/>
          </a:xfrm>
          <a:prstGeom prst="rect">
            <a:avLst/>
          </a:prstGeom>
          <a:noFill/>
          <a:ln>
            <a:noFill/>
          </a:ln>
          <a:effectLst/>
        </p:spPr>
        <p:txBody>
          <a:bodyPr wrap="non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F689764F-78C4-4318-94D9-1D2428B3CCA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777924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Effect transition="in" filter="fade">
                                      <p:cBhvr>
                                        <p:cTn id="7" dur="1000"/>
                                        <p:tgtEl>
                                          <p:spTgt spid="114692"/>
                                        </p:tgtEl>
                                      </p:cBhvr>
                                    </p:animEffect>
                                    <p:anim calcmode="lin" valueType="num">
                                      <p:cBhvr>
                                        <p:cTn id="8" dur="1000" fill="hold"/>
                                        <p:tgtEl>
                                          <p:spTgt spid="114692"/>
                                        </p:tgtEl>
                                        <p:attrNameLst>
                                          <p:attrName>ppt_x</p:attrName>
                                        </p:attrNameLst>
                                      </p:cBhvr>
                                      <p:tavLst>
                                        <p:tav tm="0">
                                          <p:val>
                                            <p:strVal val="#ppt_x"/>
                                          </p:val>
                                        </p:tav>
                                        <p:tav tm="100000">
                                          <p:val>
                                            <p:strVal val="#ppt_x"/>
                                          </p:val>
                                        </p:tav>
                                      </p:tavLst>
                                    </p:anim>
                                    <p:anim calcmode="lin" valueType="num">
                                      <p:cBhvr>
                                        <p:cTn id="9" dur="1000" fill="hold"/>
                                        <p:tgtEl>
                                          <p:spTgt spid="1146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721518"/>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533400" y="1905000"/>
            <a:ext cx="8077200" cy="4616648"/>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lvl="0" indent="-514350" eaLnBrk="0" fontAlgn="base" hangingPunct="0">
              <a:spcBef>
                <a:spcPct val="50000"/>
              </a:spcBef>
              <a:spcAft>
                <a:spcPct val="0"/>
              </a:spcAft>
              <a:buFont typeface="+mj-lt"/>
              <a:buAutoNum type="alphaUcPeriod"/>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Works</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1" i="1" u="none" strike="noStrike" kern="1200" cap="none" spc="0" normalizeH="0" baseline="0" noProof="0" dirty="0">
                <a:ln>
                  <a:noFill/>
                </a:ln>
                <a:effectLst/>
                <a:uLnTx/>
                <a:uFillTx/>
                <a:latin typeface="Arial" panose="020B0604020202020204" pitchFamily="34" charset="0"/>
                <a:cs typeface="Arial" panose="020B0604020202020204" pitchFamily="34" charset="0"/>
              </a:rPr>
              <a:t>(verse 13</a:t>
            </a:r>
            <a:r>
              <a:rPr lang="en-US" altLang="en-US" sz="2800" b="1" i="1" dirty="0">
                <a:latin typeface="Arial" panose="020B0604020202020204" pitchFamily="34" charset="0"/>
                <a:cs typeface="Arial" panose="020B0604020202020204" pitchFamily="34" charset="0"/>
              </a:rPr>
              <a:t>), </a:t>
            </a:r>
            <a:r>
              <a:rPr lang="en-US" altLang="en-US" sz="2800" i="1" dirty="0">
                <a:latin typeface="Arial" panose="020B0604020202020204" pitchFamily="34" charset="0"/>
                <a:cs typeface="Arial" panose="020B0604020202020204" pitchFamily="34" charset="0"/>
              </a:rPr>
              <a:t>“I know where thou dwellest, (even) where Satan’s throne is; and thou holdest fast my name, and didst not deny my faith, even in the days of Antipas my witness, my faithful one, who was killed among you, where Satan dwelleth.”</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Active</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Busy</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more than think, talk, and plan</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59C6633C-3122-4A17-8C6F-E5A8F4CE48A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484525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9102">
                                            <p:txEl>
                                              <p:pRg st="0" end="0"/>
                                            </p:txEl>
                                          </p:spTgt>
                                        </p:tgtEl>
                                        <p:attrNameLst>
                                          <p:attrName>style.visibility</p:attrName>
                                        </p:attrNameLst>
                                      </p:cBhvr>
                                      <p:to>
                                        <p:strVal val="visible"/>
                                      </p:to>
                                    </p:set>
                                    <p:animEffect transition="in" filter="fade">
                                      <p:cBhvr>
                                        <p:cTn id="7" dur="1000"/>
                                        <p:tgtEl>
                                          <p:spTgt spid="89102">
                                            <p:txEl>
                                              <p:pRg st="0" end="0"/>
                                            </p:txEl>
                                          </p:spTgt>
                                        </p:tgtEl>
                                      </p:cBhvr>
                                    </p:animEffect>
                                    <p:anim calcmode="lin" valueType="num">
                                      <p:cBhvr>
                                        <p:cTn id="8" dur="1000" fill="hold"/>
                                        <p:tgtEl>
                                          <p:spTgt spid="891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910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89102">
                                            <p:txEl>
                                              <p:pRg st="1" end="1"/>
                                            </p:txEl>
                                          </p:spTgt>
                                        </p:tgtEl>
                                        <p:attrNameLst>
                                          <p:attrName>style.visibility</p:attrName>
                                        </p:attrNameLst>
                                      </p:cBhvr>
                                      <p:to>
                                        <p:strVal val="visible"/>
                                      </p:to>
                                    </p:set>
                                    <p:animEffect transition="in" filter="fade">
                                      <p:cBhvr>
                                        <p:cTn id="13" dur="1000"/>
                                        <p:tgtEl>
                                          <p:spTgt spid="89102">
                                            <p:txEl>
                                              <p:pRg st="1" end="1"/>
                                            </p:txEl>
                                          </p:spTgt>
                                        </p:tgtEl>
                                      </p:cBhvr>
                                    </p:animEffect>
                                    <p:anim calcmode="lin" valueType="num">
                                      <p:cBhvr>
                                        <p:cTn id="14" dur="1000" fill="hold"/>
                                        <p:tgtEl>
                                          <p:spTgt spid="89102">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89102">
                                            <p:txEl>
                                              <p:pRg st="1" end="1"/>
                                            </p:txEl>
                                          </p:spTgt>
                                        </p:tgtEl>
                                        <p:attrNameLst>
                                          <p:attrName>ppt_y</p:attrName>
                                        </p:attrNameLst>
                                      </p:cBhvr>
                                      <p:tavLst>
                                        <p:tav tm="0">
                                          <p:val>
                                            <p:strVal val="#ppt_y-.1"/>
                                          </p:val>
                                        </p:tav>
                                        <p:tav tm="100000">
                                          <p:val>
                                            <p:strVal val="#ppt_y"/>
                                          </p:val>
                                        </p:tav>
                                      </p:tavLst>
                                    </p:anim>
                                  </p:childTnLst>
                                </p:cTn>
                              </p:par>
                              <p:par>
                                <p:cTn id="16" presetID="47" presetClass="entr" presetSubtype="0" fill="hold" grpId="0" nodeType="withEffect">
                                  <p:stCondLst>
                                    <p:cond delay="0"/>
                                  </p:stCondLst>
                                  <p:childTnLst>
                                    <p:set>
                                      <p:cBhvr>
                                        <p:cTn id="17" dur="1" fill="hold">
                                          <p:stCondLst>
                                            <p:cond delay="0"/>
                                          </p:stCondLst>
                                        </p:cTn>
                                        <p:tgtEl>
                                          <p:spTgt spid="89102">
                                            <p:txEl>
                                              <p:pRg st="2" end="2"/>
                                            </p:txEl>
                                          </p:spTgt>
                                        </p:tgtEl>
                                        <p:attrNameLst>
                                          <p:attrName>style.visibility</p:attrName>
                                        </p:attrNameLst>
                                      </p:cBhvr>
                                      <p:to>
                                        <p:strVal val="visible"/>
                                      </p:to>
                                    </p:set>
                                    <p:animEffect transition="in" filter="fade">
                                      <p:cBhvr>
                                        <p:cTn id="18" dur="1000"/>
                                        <p:tgtEl>
                                          <p:spTgt spid="89102">
                                            <p:txEl>
                                              <p:pRg st="2" end="2"/>
                                            </p:txEl>
                                          </p:spTgt>
                                        </p:tgtEl>
                                      </p:cBhvr>
                                    </p:animEffect>
                                    <p:anim calcmode="lin" valueType="num">
                                      <p:cBhvr>
                                        <p:cTn id="19" dur="1000" fill="hold"/>
                                        <p:tgtEl>
                                          <p:spTgt spid="89102">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89102">
                                            <p:txEl>
                                              <p:pRg st="2" end="2"/>
                                            </p:txEl>
                                          </p:spTgt>
                                        </p:tgtEl>
                                        <p:attrNameLst>
                                          <p:attrName>ppt_y</p:attrName>
                                        </p:attrNameLst>
                                      </p:cBhvr>
                                      <p:tavLst>
                                        <p:tav tm="0">
                                          <p:val>
                                            <p:strVal val="#ppt_y-.1"/>
                                          </p:val>
                                        </p:tav>
                                        <p:tav tm="100000">
                                          <p:val>
                                            <p:strVal val="#ppt_y"/>
                                          </p:val>
                                        </p:tav>
                                      </p:tavLst>
                                    </p:anim>
                                  </p:childTnLst>
                                </p:cTn>
                              </p:par>
                              <p:par>
                                <p:cTn id="21" presetID="47" presetClass="entr" presetSubtype="0" fill="hold" grpId="0" nodeType="withEffect">
                                  <p:stCondLst>
                                    <p:cond delay="0"/>
                                  </p:stCondLst>
                                  <p:childTnLst>
                                    <p:set>
                                      <p:cBhvr>
                                        <p:cTn id="22" dur="1" fill="hold">
                                          <p:stCondLst>
                                            <p:cond delay="0"/>
                                          </p:stCondLst>
                                        </p:cTn>
                                        <p:tgtEl>
                                          <p:spTgt spid="89102">
                                            <p:txEl>
                                              <p:pRg st="3" end="3"/>
                                            </p:txEl>
                                          </p:spTgt>
                                        </p:tgtEl>
                                        <p:attrNameLst>
                                          <p:attrName>style.visibility</p:attrName>
                                        </p:attrNameLst>
                                      </p:cBhvr>
                                      <p:to>
                                        <p:strVal val="visible"/>
                                      </p:to>
                                    </p:set>
                                    <p:animEffect transition="in" filter="fade">
                                      <p:cBhvr>
                                        <p:cTn id="23" dur="1000"/>
                                        <p:tgtEl>
                                          <p:spTgt spid="89102">
                                            <p:txEl>
                                              <p:pRg st="3" end="3"/>
                                            </p:txEl>
                                          </p:spTgt>
                                        </p:tgtEl>
                                      </p:cBhvr>
                                    </p:animEffect>
                                    <p:anim calcmode="lin" valueType="num">
                                      <p:cBhvr>
                                        <p:cTn id="24" dur="1000" fill="hold"/>
                                        <p:tgtEl>
                                          <p:spTgt spid="89102">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8910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0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721518"/>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533400" y="1649646"/>
            <a:ext cx="8077200" cy="5170646"/>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lvl="0" indent="-514350" eaLnBrk="0" fontAlgn="base" hangingPunct="0">
              <a:spcBef>
                <a:spcPct val="50000"/>
              </a:spcBef>
              <a:spcAft>
                <a:spcPct val="0"/>
              </a:spcAft>
              <a:buFont typeface="+mj-lt"/>
              <a:buAutoNum type="alphaUcPeriod"/>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Works</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13</a:t>
            </a:r>
            <a:r>
              <a:rPr lang="en-US" altLang="en-US" sz="2800" b="1" dirty="0">
                <a:latin typeface="Arial" panose="020B0604020202020204" pitchFamily="34" charset="0"/>
                <a:cs typeface="Arial" panose="020B0604020202020204" pitchFamily="34" charset="0"/>
              </a:rPr>
              <a:t>) </a:t>
            </a:r>
            <a:r>
              <a:rPr lang="en-US" altLang="en-US" sz="2800" i="1" dirty="0">
                <a:latin typeface="Arial" panose="020B0604020202020204" pitchFamily="34" charset="0"/>
                <a:cs typeface="Arial" panose="020B0604020202020204" pitchFamily="34" charset="0"/>
              </a:rPr>
              <a:t>“I know where thou dwellest, (even) where Satan's throne is”</a:t>
            </a:r>
          </a:p>
          <a:p>
            <a:pPr marL="514350" lvl="0" indent="-514350" eaLnBrk="0" fontAlgn="base" hangingPunct="0">
              <a:spcBef>
                <a:spcPct val="50000"/>
              </a:spcBef>
              <a:spcAft>
                <a:spcPct val="0"/>
              </a:spcAft>
              <a:buFont typeface="+mj-lt"/>
              <a:buAutoNum type="alphaUcPeriod"/>
            </a:pPr>
            <a:r>
              <a:rPr lang="en-US" altLang="en-US" sz="2800" b="1" dirty="0">
                <a:latin typeface="Arial" panose="020B0604020202020204" pitchFamily="34" charset="0"/>
                <a:cs typeface="Arial" panose="020B0604020202020204" pitchFamily="34" charset="0"/>
              </a:rPr>
              <a:t>Pergamum had become the stronghold of Satan’s activity. He had established himself as a king on his throne in this city.</a:t>
            </a:r>
          </a:p>
          <a:p>
            <a:pPr marL="514350" lvl="0" indent="-514350" eaLnBrk="0" fontAlgn="base" hangingPunct="0">
              <a:spcBef>
                <a:spcPct val="50000"/>
              </a:spcBef>
              <a:spcAft>
                <a:spcPct val="0"/>
              </a:spcAft>
              <a:buFont typeface="+mj-lt"/>
              <a:buAutoNum type="alphaUcPeriod"/>
            </a:pPr>
            <a:r>
              <a:rPr lang="en-US" altLang="en-US" sz="2800" b="1" dirty="0">
                <a:latin typeface="Arial" panose="020B0604020202020204" pitchFamily="34" charset="0"/>
                <a:cs typeface="Arial" panose="020B0604020202020204" pitchFamily="34" charset="0"/>
              </a:rPr>
              <a:t>Christians were not told to leave a situation or to live in isolation.</a:t>
            </a:r>
          </a:p>
          <a:p>
            <a:pPr marL="514350" lvl="0" indent="-514350" eaLnBrk="0" fontAlgn="base" hangingPunct="0">
              <a:spcBef>
                <a:spcPct val="50000"/>
              </a:spcBef>
              <a:spcAft>
                <a:spcPct val="0"/>
              </a:spcAft>
              <a:buFont typeface="+mj-lt"/>
              <a:buAutoNum type="alphaUcPeriod"/>
            </a:pPr>
            <a:r>
              <a:rPr lang="en-US" altLang="en-US" sz="2800" b="1" dirty="0">
                <a:latin typeface="Arial" panose="020B0604020202020204" pitchFamily="34" charset="0"/>
                <a:cs typeface="Arial" panose="020B0604020202020204" pitchFamily="34" charset="0"/>
              </a:rPr>
              <a:t>Instead, the Lord encouraged them to stay and fight. They could still shine as a light in the midst of darkness.</a:t>
            </a:r>
            <a:endParaRPr kumimoji="0" lang="en-US" altLang="en-US" sz="2800"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0C70BFC9-BCF7-4604-8B87-BD022D68C0D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026912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721518"/>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533400" y="1905000"/>
            <a:ext cx="8077200" cy="4555093"/>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lvl="0" eaLnBrk="0" fontAlgn="base" hangingPunct="0">
              <a:spcBef>
                <a:spcPts val="600"/>
              </a:spcBef>
              <a:spcAft>
                <a:spcPct val="0"/>
              </a:spcAft>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 Hold fast to my name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r>
              <a:rPr lang="en-US" altLang="en-US" sz="2800" b="1" dirty="0">
                <a:latin typeface="Arial" panose="020B0604020202020204" pitchFamily="34" charset="0"/>
                <a:cs typeface="Arial" panose="020B0604020202020204" pitchFamily="34" charset="0"/>
              </a:rPr>
              <a:t>)</a:t>
            </a:r>
          </a:p>
          <a:p>
            <a:pPr lvl="0" eaLnBrk="0" fontAlgn="base" hangingPunct="0">
              <a:spcBef>
                <a:spcPts val="600"/>
              </a:spcBef>
              <a:spcAft>
                <a:spcPct val="0"/>
              </a:spcAft>
            </a:pPr>
            <a:r>
              <a:rPr lang="en-US" altLang="en-US" sz="2800" dirty="0">
                <a:latin typeface="Arial" panose="020B0604020202020204" pitchFamily="34" charset="0"/>
                <a:cs typeface="Arial" panose="020B0604020202020204" pitchFamily="34" charset="0"/>
              </a:rPr>
              <a:t>The emperor insisted upon being addressed as</a:t>
            </a:r>
          </a:p>
          <a:p>
            <a:pPr lvl="0" eaLnBrk="0" fontAlgn="base" hangingPunct="0">
              <a:spcBef>
                <a:spcPts val="600"/>
              </a:spcBef>
              <a:spcAft>
                <a:spcPct val="0"/>
              </a:spcAft>
            </a:pPr>
            <a:r>
              <a:rPr lang="en-US" altLang="en-US" sz="2800" i="1" dirty="0">
                <a:latin typeface="Arial" panose="020B0604020202020204" pitchFamily="34" charset="0"/>
                <a:cs typeface="Arial" panose="020B0604020202020204" pitchFamily="34" charset="0"/>
              </a:rPr>
              <a:t>dominus et </a:t>
            </a:r>
            <a:r>
              <a:rPr lang="en-US" altLang="en-US" sz="2800" i="1" dirty="0" err="1">
                <a:latin typeface="Arial" panose="020B0604020202020204" pitchFamily="34" charset="0"/>
                <a:cs typeface="Arial" panose="020B0604020202020204" pitchFamily="34" charset="0"/>
              </a:rPr>
              <a:t>deus</a:t>
            </a:r>
            <a:r>
              <a:rPr lang="en-US" altLang="en-US" sz="2800" dirty="0">
                <a:latin typeface="Arial" panose="020B0604020202020204" pitchFamily="34" charset="0"/>
                <a:cs typeface="Arial" panose="020B0604020202020204" pitchFamily="34" charset="0"/>
              </a:rPr>
              <a:t>, a title corresponding to the one given to Jesus in Thomas’ confession, </a:t>
            </a:r>
            <a:r>
              <a:rPr lang="en-US" altLang="en-US" sz="2800" i="1" dirty="0">
                <a:latin typeface="Arial" panose="020B0604020202020204" pitchFamily="34" charset="0"/>
                <a:cs typeface="Arial" panose="020B0604020202020204" pitchFamily="34" charset="0"/>
              </a:rPr>
              <a:t>“my Lord and my God”</a:t>
            </a:r>
            <a:r>
              <a:rPr lang="en-US" altLang="en-US" sz="2800" dirty="0">
                <a:latin typeface="Arial" panose="020B0604020202020204" pitchFamily="34" charset="0"/>
                <a:cs typeface="Arial" panose="020B0604020202020204" pitchFamily="34" charset="0"/>
              </a:rPr>
              <a:t> (John 20:28).</a:t>
            </a:r>
            <a:endParaRPr kumimoji="0" lang="en-US" altLang="en-US" sz="240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Christ is Lord of Lords (Revelation 17:14) – cannot acknowledge any other Lord (i.e. Caesar)</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Recognize his authority (Acts 4:7)</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0C70BFC9-BCF7-4604-8B87-BD022D68C0D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6888837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9102">
                                            <p:txEl>
                                              <p:pRg st="0" end="0"/>
                                            </p:txEl>
                                          </p:spTgt>
                                        </p:tgtEl>
                                        <p:attrNameLst>
                                          <p:attrName>style.visibility</p:attrName>
                                        </p:attrNameLst>
                                      </p:cBhvr>
                                      <p:to>
                                        <p:strVal val="visible"/>
                                      </p:to>
                                    </p:set>
                                    <p:animEffect transition="in" filter="fade">
                                      <p:cBhvr>
                                        <p:cTn id="7" dur="1000"/>
                                        <p:tgtEl>
                                          <p:spTgt spid="89102">
                                            <p:txEl>
                                              <p:pRg st="0" end="0"/>
                                            </p:txEl>
                                          </p:spTgt>
                                        </p:tgtEl>
                                      </p:cBhvr>
                                    </p:animEffect>
                                    <p:anim calcmode="lin" valueType="num">
                                      <p:cBhvr>
                                        <p:cTn id="8" dur="1000" fill="hold"/>
                                        <p:tgtEl>
                                          <p:spTgt spid="891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91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9102">
                                            <p:txEl>
                                              <p:pRg st="1" end="1"/>
                                            </p:txEl>
                                          </p:spTgt>
                                        </p:tgtEl>
                                        <p:attrNameLst>
                                          <p:attrName>style.visibility</p:attrName>
                                        </p:attrNameLst>
                                      </p:cBhvr>
                                      <p:to>
                                        <p:strVal val="visible"/>
                                      </p:to>
                                    </p:set>
                                    <p:animEffect transition="in" filter="fade">
                                      <p:cBhvr>
                                        <p:cTn id="14" dur="1000"/>
                                        <p:tgtEl>
                                          <p:spTgt spid="89102">
                                            <p:txEl>
                                              <p:pRg st="1" end="1"/>
                                            </p:txEl>
                                          </p:spTgt>
                                        </p:tgtEl>
                                      </p:cBhvr>
                                    </p:animEffect>
                                    <p:anim calcmode="lin" valueType="num">
                                      <p:cBhvr>
                                        <p:cTn id="15" dur="1000" fill="hold"/>
                                        <p:tgtEl>
                                          <p:spTgt spid="8910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91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9102">
                                            <p:txEl>
                                              <p:pRg st="2" end="2"/>
                                            </p:txEl>
                                          </p:spTgt>
                                        </p:tgtEl>
                                        <p:attrNameLst>
                                          <p:attrName>style.visibility</p:attrName>
                                        </p:attrNameLst>
                                      </p:cBhvr>
                                      <p:to>
                                        <p:strVal val="visible"/>
                                      </p:to>
                                    </p:set>
                                    <p:animEffect transition="in" filter="fade">
                                      <p:cBhvr>
                                        <p:cTn id="21" dur="1000"/>
                                        <p:tgtEl>
                                          <p:spTgt spid="89102">
                                            <p:txEl>
                                              <p:pRg st="2" end="2"/>
                                            </p:txEl>
                                          </p:spTgt>
                                        </p:tgtEl>
                                      </p:cBhvr>
                                    </p:animEffect>
                                    <p:anim calcmode="lin" valueType="num">
                                      <p:cBhvr>
                                        <p:cTn id="22" dur="1000" fill="hold"/>
                                        <p:tgtEl>
                                          <p:spTgt spid="8910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91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9102">
                                            <p:txEl>
                                              <p:pRg st="3" end="3"/>
                                            </p:txEl>
                                          </p:spTgt>
                                        </p:tgtEl>
                                        <p:attrNameLst>
                                          <p:attrName>style.visibility</p:attrName>
                                        </p:attrNameLst>
                                      </p:cBhvr>
                                      <p:to>
                                        <p:strVal val="visible"/>
                                      </p:to>
                                    </p:set>
                                    <p:animEffect transition="in" filter="fade">
                                      <p:cBhvr>
                                        <p:cTn id="28" dur="1000"/>
                                        <p:tgtEl>
                                          <p:spTgt spid="89102">
                                            <p:txEl>
                                              <p:pRg st="3" end="3"/>
                                            </p:txEl>
                                          </p:spTgt>
                                        </p:tgtEl>
                                      </p:cBhvr>
                                    </p:animEffect>
                                    <p:anim calcmode="lin" valueType="num">
                                      <p:cBhvr>
                                        <p:cTn id="29" dur="1000" fill="hold"/>
                                        <p:tgtEl>
                                          <p:spTgt spid="8910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91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9102">
                                            <p:txEl>
                                              <p:pRg st="4" end="4"/>
                                            </p:txEl>
                                          </p:spTgt>
                                        </p:tgtEl>
                                        <p:attrNameLst>
                                          <p:attrName>style.visibility</p:attrName>
                                        </p:attrNameLst>
                                      </p:cBhvr>
                                      <p:to>
                                        <p:strVal val="visible"/>
                                      </p:to>
                                    </p:set>
                                    <p:animEffect transition="in" filter="fade">
                                      <p:cBhvr>
                                        <p:cTn id="35" dur="1000"/>
                                        <p:tgtEl>
                                          <p:spTgt spid="89102">
                                            <p:txEl>
                                              <p:pRg st="4" end="4"/>
                                            </p:txEl>
                                          </p:spTgt>
                                        </p:tgtEl>
                                      </p:cBhvr>
                                    </p:animEffect>
                                    <p:anim calcmode="lin" valueType="num">
                                      <p:cBhvr>
                                        <p:cTn id="36" dur="1000" fill="hold"/>
                                        <p:tgtEl>
                                          <p:spTgt spid="8910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910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ChangeArrowheads="1"/>
          </p:cNvSpPr>
          <p:nvPr/>
        </p:nvSpPr>
        <p:spPr bwMode="auto">
          <a:xfrm>
            <a:off x="533400" y="838200"/>
            <a:ext cx="8077200" cy="71120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Strength</a:t>
            </a:r>
          </a:p>
        </p:txBody>
      </p:sp>
      <p:sp>
        <p:nvSpPr>
          <p:cNvPr id="90116" name="Text Box 4"/>
          <p:cNvSpPr txBox="1">
            <a:spLocks noChangeArrowheads="1"/>
          </p:cNvSpPr>
          <p:nvPr/>
        </p:nvSpPr>
        <p:spPr bwMode="auto">
          <a:xfrm>
            <a:off x="188536" y="1839013"/>
            <a:ext cx="8785782" cy="4924425"/>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514350" marR="0" lvl="0" indent="-514350" algn="l" defTabSz="457200" rtl="0" eaLnBrk="1" fontAlgn="auto" latinLnBrk="0" hangingPunct="1">
              <a:lnSpc>
                <a:spcPct val="100000"/>
              </a:lnSpc>
              <a:spcBef>
                <a:spcPts val="12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Works</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9)</a:t>
            </a:r>
          </a:p>
          <a:p>
            <a:pPr marL="514350" marR="0" lvl="0" indent="-514350" algn="l" defTabSz="457200" rtl="0" eaLnBrk="1" fontAlgn="auto" latinLnBrk="0" hangingPunct="1">
              <a:lnSpc>
                <a:spcPct val="100000"/>
              </a:lnSpc>
              <a:spcBef>
                <a:spcPts val="1200"/>
              </a:spcBef>
              <a:spcAft>
                <a:spcPts val="0"/>
              </a:spcAft>
              <a:buClrTx/>
              <a:buSzTx/>
              <a:buFont typeface="+mj-lt"/>
              <a:buAutoNum type="alphaUcPeriod"/>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Rich</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9)</a:t>
            </a:r>
          </a:p>
          <a:p>
            <a:pPr marL="914400" marR="0" lvl="1" indent="-457200" algn="l" defTabSz="457200" rtl="0" eaLnBrk="1" fontAlgn="auto" latinLnBrk="0" hangingPunct="1">
              <a:lnSpc>
                <a:spcPct val="100000"/>
              </a:lnSpc>
              <a:spcBef>
                <a:spcPts val="12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In what really mattered.</a:t>
            </a:r>
          </a:p>
          <a:p>
            <a:pPr marL="914400" marR="0" lvl="2" indent="0" algn="l" defTabSz="457200" rtl="0" eaLnBrk="1" fontAlgn="auto" latinLnBrk="0" hangingPunct="1">
              <a:lnSpc>
                <a:spcPct val="100000"/>
              </a:lnSpc>
              <a:spcBef>
                <a:spcPts val="1200"/>
              </a:spcBef>
              <a:spcAft>
                <a:spcPts val="0"/>
              </a:spcAft>
              <a:buClrTx/>
              <a:buSzTx/>
              <a:buFontTx/>
              <a:buNone/>
              <a:tabLst>
                <a:tab pos="517525" algn="l"/>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They were rich in what counted most.</a:t>
            </a:r>
            <a: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a:t>
            </a:r>
            <a:b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John 6:27; Matthew 6:19-21; 16:26.</a:t>
            </a:r>
          </a:p>
          <a:p>
            <a:pPr marL="914400" marR="0" lvl="1" indent="-457200" algn="l" defTabSz="457200" rtl="0" eaLnBrk="1" fontAlgn="auto" latinLnBrk="0" hangingPunct="1">
              <a:lnSpc>
                <a:spcPct val="100000"/>
              </a:lnSpc>
              <a:spcBef>
                <a:spcPts val="1200"/>
              </a:spcBef>
              <a:spcAft>
                <a:spcPts val="0"/>
              </a:spcAft>
              <a:buClrTx/>
              <a:buSzTx/>
              <a:buFont typeface="+mj-lt"/>
              <a:buAutoNum type="arabicPeriod"/>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Faith, character, and works</a:t>
            </a:r>
          </a:p>
          <a:p>
            <a:pPr marL="457200" marR="0" lvl="1" indent="0" algn="l" defTabSz="457200" rtl="0" eaLnBrk="1" fontAlgn="auto" latinLnBrk="0" hangingPunct="1">
              <a:lnSpc>
                <a:spcPct val="100000"/>
              </a:lnSpc>
              <a:spcBef>
                <a:spcPts val="1200"/>
              </a:spcBef>
              <a:spcAft>
                <a:spcPts val="0"/>
              </a:spcAft>
              <a:buClrTx/>
              <a:buSzTx/>
              <a:buFontTx/>
              <a:buNone/>
              <a:tabLst>
                <a:tab pos="517525" algn="l"/>
              </a:tabLst>
              <a:defRPr/>
            </a:pPr>
            <a:r>
              <a:rPr kumimoji="0" lang="en-US" altLang="en-US"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James 2:5, </a:t>
            </a:r>
            <a:r>
              <a:rPr kumimoji="0" lang="en-US" altLang="en-US"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“Hearken, my beloved brethren; did not God choose them that are poor as to the world (to be) </a:t>
            </a:r>
            <a:r>
              <a:rPr kumimoji="0" lang="en-US" altLang="en-US" b="0" i="1" u="sng"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rich in faith</a:t>
            </a:r>
            <a:r>
              <a:rPr kumimoji="0" lang="en-US" altLang="en-US"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and heirs of the kingdom which he promised to them that love him?”</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DD091AB2-E421-48C9-9C37-0EEF204D5078}"/>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717624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0116">
                                            <p:txEl>
                                              <p:pRg st="0" end="0"/>
                                            </p:txEl>
                                          </p:spTgt>
                                        </p:tgtEl>
                                        <p:attrNameLst>
                                          <p:attrName>style.visibility</p:attrName>
                                        </p:attrNameLst>
                                      </p:cBhvr>
                                      <p:to>
                                        <p:strVal val="visible"/>
                                      </p:to>
                                    </p:set>
                                    <p:animEffect transition="in" filter="fade">
                                      <p:cBhvr>
                                        <p:cTn id="7" dur="1000"/>
                                        <p:tgtEl>
                                          <p:spTgt spid="90116">
                                            <p:txEl>
                                              <p:pRg st="0" end="0"/>
                                            </p:txEl>
                                          </p:spTgt>
                                        </p:tgtEl>
                                      </p:cBhvr>
                                    </p:animEffect>
                                    <p:anim calcmode="lin" valueType="num">
                                      <p:cBhvr>
                                        <p:cTn id="8" dur="1000" fill="hold"/>
                                        <p:tgtEl>
                                          <p:spTgt spid="9011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01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0116">
                                            <p:txEl>
                                              <p:pRg st="1" end="1"/>
                                            </p:txEl>
                                          </p:spTgt>
                                        </p:tgtEl>
                                        <p:attrNameLst>
                                          <p:attrName>style.visibility</p:attrName>
                                        </p:attrNameLst>
                                      </p:cBhvr>
                                      <p:to>
                                        <p:strVal val="visible"/>
                                      </p:to>
                                    </p:set>
                                    <p:animEffect transition="in" filter="fade">
                                      <p:cBhvr>
                                        <p:cTn id="14" dur="1000"/>
                                        <p:tgtEl>
                                          <p:spTgt spid="90116">
                                            <p:txEl>
                                              <p:pRg st="1" end="1"/>
                                            </p:txEl>
                                          </p:spTgt>
                                        </p:tgtEl>
                                      </p:cBhvr>
                                    </p:animEffect>
                                    <p:anim calcmode="lin" valueType="num">
                                      <p:cBhvr>
                                        <p:cTn id="15" dur="1000" fill="hold"/>
                                        <p:tgtEl>
                                          <p:spTgt spid="9011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0116">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90116">
                                            <p:txEl>
                                              <p:pRg st="2" end="2"/>
                                            </p:txEl>
                                          </p:spTgt>
                                        </p:tgtEl>
                                        <p:attrNameLst>
                                          <p:attrName>style.visibility</p:attrName>
                                        </p:attrNameLst>
                                      </p:cBhvr>
                                      <p:to>
                                        <p:strVal val="visible"/>
                                      </p:to>
                                    </p:set>
                                    <p:animEffect transition="in" filter="fade">
                                      <p:cBhvr>
                                        <p:cTn id="19" dur="1000"/>
                                        <p:tgtEl>
                                          <p:spTgt spid="90116">
                                            <p:txEl>
                                              <p:pRg st="2" end="2"/>
                                            </p:txEl>
                                          </p:spTgt>
                                        </p:tgtEl>
                                      </p:cBhvr>
                                    </p:animEffect>
                                    <p:anim calcmode="lin" valueType="num">
                                      <p:cBhvr>
                                        <p:cTn id="20" dur="1000" fill="hold"/>
                                        <p:tgtEl>
                                          <p:spTgt spid="9011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0116">
                                            <p:txEl>
                                              <p:pRg st="2" end="2"/>
                                            </p:txEl>
                                          </p:spTgt>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90116">
                                            <p:txEl>
                                              <p:pRg st="3" end="3"/>
                                            </p:txEl>
                                          </p:spTgt>
                                        </p:tgtEl>
                                        <p:attrNameLst>
                                          <p:attrName>style.visibility</p:attrName>
                                        </p:attrNameLst>
                                      </p:cBhvr>
                                      <p:to>
                                        <p:strVal val="visible"/>
                                      </p:to>
                                    </p:set>
                                    <p:animEffect transition="in" filter="fade">
                                      <p:cBhvr>
                                        <p:cTn id="24" dur="1000"/>
                                        <p:tgtEl>
                                          <p:spTgt spid="90116">
                                            <p:txEl>
                                              <p:pRg st="3" end="3"/>
                                            </p:txEl>
                                          </p:spTgt>
                                        </p:tgtEl>
                                      </p:cBhvr>
                                    </p:animEffect>
                                    <p:anim calcmode="lin" valueType="num">
                                      <p:cBhvr>
                                        <p:cTn id="25" dur="1000" fill="hold"/>
                                        <p:tgtEl>
                                          <p:spTgt spid="90116">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90116">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grpId="0" nodeType="withEffect">
                                  <p:stCondLst>
                                    <p:cond delay="0"/>
                                  </p:stCondLst>
                                  <p:childTnLst>
                                    <p:set>
                                      <p:cBhvr>
                                        <p:cTn id="28" dur="1" fill="hold">
                                          <p:stCondLst>
                                            <p:cond delay="0"/>
                                          </p:stCondLst>
                                        </p:cTn>
                                        <p:tgtEl>
                                          <p:spTgt spid="90116">
                                            <p:txEl>
                                              <p:pRg st="4" end="4"/>
                                            </p:txEl>
                                          </p:spTgt>
                                        </p:tgtEl>
                                        <p:attrNameLst>
                                          <p:attrName>style.visibility</p:attrName>
                                        </p:attrNameLst>
                                      </p:cBhvr>
                                      <p:to>
                                        <p:strVal val="visible"/>
                                      </p:to>
                                    </p:set>
                                    <p:animEffect transition="in" filter="fade">
                                      <p:cBhvr>
                                        <p:cTn id="29" dur="1000"/>
                                        <p:tgtEl>
                                          <p:spTgt spid="90116">
                                            <p:txEl>
                                              <p:pRg st="4" end="4"/>
                                            </p:txEl>
                                          </p:spTgt>
                                        </p:tgtEl>
                                      </p:cBhvr>
                                    </p:animEffect>
                                    <p:anim calcmode="lin" valueType="num">
                                      <p:cBhvr>
                                        <p:cTn id="30" dur="1000" fill="hold"/>
                                        <p:tgtEl>
                                          <p:spTgt spid="90116">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90116">
                                            <p:txEl>
                                              <p:pRg st="4" end="4"/>
                                            </p:txEl>
                                          </p:spTgt>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90116">
                                            <p:txEl>
                                              <p:pRg st="5" end="5"/>
                                            </p:txEl>
                                          </p:spTgt>
                                        </p:tgtEl>
                                        <p:attrNameLst>
                                          <p:attrName>style.visibility</p:attrName>
                                        </p:attrNameLst>
                                      </p:cBhvr>
                                      <p:to>
                                        <p:strVal val="visible"/>
                                      </p:to>
                                    </p:set>
                                    <p:animEffect transition="in" filter="fade">
                                      <p:cBhvr>
                                        <p:cTn id="34" dur="1000"/>
                                        <p:tgtEl>
                                          <p:spTgt spid="90116">
                                            <p:txEl>
                                              <p:pRg st="5" end="5"/>
                                            </p:txEl>
                                          </p:spTgt>
                                        </p:tgtEl>
                                      </p:cBhvr>
                                    </p:animEffect>
                                    <p:anim calcmode="lin" valueType="num">
                                      <p:cBhvr>
                                        <p:cTn id="35" dur="1000" fill="hold"/>
                                        <p:tgtEl>
                                          <p:spTgt spid="90116">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9011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02" name="Text Box 34"/>
          <p:cNvSpPr txBox="1">
            <a:spLocks noChangeArrowheads="1"/>
          </p:cNvSpPr>
          <p:nvPr/>
        </p:nvSpPr>
        <p:spPr bwMode="auto">
          <a:xfrm>
            <a:off x="1524000" y="2590800"/>
            <a:ext cx="7467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altLang="en-US" sz="1800" b="0" i="0" u="none" strike="noStrike" kern="0" cap="none" spc="0" normalizeH="0" baseline="0" noProof="0">
              <a:ln>
                <a:noFill/>
              </a:ln>
              <a:solidFill>
                <a:sysClr val="windowText" lastClr="000000"/>
              </a:solidFill>
              <a:effectLst/>
              <a:uLnTx/>
              <a:uFillTx/>
              <a:latin typeface="Times New Roman" panose="02020603050405020304" pitchFamily="18" charset="0"/>
              <a:ea typeface="+mn-ea"/>
              <a:cs typeface="+mn-cs"/>
            </a:endParaRPr>
          </a:p>
        </p:txBody>
      </p:sp>
      <p:sp>
        <p:nvSpPr>
          <p:cNvPr id="32820" name="AutoShape 52"/>
          <p:cNvSpPr>
            <a:spLocks noChangeArrowheads="1"/>
          </p:cNvSpPr>
          <p:nvPr/>
        </p:nvSpPr>
        <p:spPr bwMode="auto">
          <a:xfrm>
            <a:off x="2244652" y="704046"/>
            <a:ext cx="4578496" cy="954107"/>
          </a:xfrm>
          <a:prstGeom prst="rect">
            <a:avLst/>
          </a:prstGeom>
          <a:noFill/>
          <a:ln w="9525">
            <a:noFill/>
            <a:miter lim="800000"/>
            <a:headEnd/>
            <a:tailEnd/>
          </a:ln>
          <a:effectLst/>
        </p:spPr>
        <p:txBody>
          <a:bodyPr wrap="non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Church Under Pressure</a:t>
            </a:r>
            <a:endPar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2:8-11</a:t>
            </a:r>
          </a:p>
        </p:txBody>
      </p:sp>
      <p:sp>
        <p:nvSpPr>
          <p:cNvPr id="6" name="Text Box 8"/>
          <p:cNvSpPr txBox="1">
            <a:spLocks noChangeArrowheads="1"/>
          </p:cNvSpPr>
          <p:nvPr/>
        </p:nvSpPr>
        <p:spPr bwMode="auto">
          <a:xfrm>
            <a:off x="1617877" y="2286000"/>
            <a:ext cx="6126998" cy="2308324"/>
          </a:xfrm>
          <a:prstGeom prst="rect">
            <a:avLst/>
          </a:prstGeom>
          <a:noFill/>
          <a:ln>
            <a:noFill/>
          </a:ln>
          <a:effectLst/>
        </p:spPr>
        <p:txBody>
          <a:bodyPr wrap="none">
            <a:spAutoFit/>
          </a:bodyPr>
          <a:lstStyle/>
          <a:p>
            <a:pPr marL="857250" marR="0" lvl="0" indent="-857250" algn="l" defTabSz="457200" rtl="0" eaLnBrk="1" fontAlgn="auto" latinLnBrk="0" hangingPunct="1">
              <a:lnSpc>
                <a:spcPct val="120000"/>
              </a:lnSpc>
              <a:spcBef>
                <a:spcPts val="0"/>
              </a:spcBef>
              <a:spcAft>
                <a:spcPts val="0"/>
              </a:spcAft>
              <a:buClrTx/>
              <a:buSzTx/>
              <a:buFont typeface="+mj-lt"/>
              <a:buAutoNum type="romanUcPeriod"/>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Challenges</a:t>
            </a:r>
          </a:p>
          <a:p>
            <a:pPr marL="857250" marR="0" lvl="0" indent="-857250" algn="l" defTabSz="457200" rtl="0" eaLnBrk="1" fontAlgn="auto" latinLnBrk="0" hangingPunct="1">
              <a:lnSpc>
                <a:spcPct val="120000"/>
              </a:lnSpc>
              <a:spcBef>
                <a:spcPts val="0"/>
              </a:spcBef>
              <a:spcAft>
                <a:spcPts val="0"/>
              </a:spcAft>
              <a:buClrTx/>
              <a:buSzTx/>
              <a:buFont typeface="+mj-lt"/>
              <a:buAutoNum type="romanUcPeriod"/>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Strength</a:t>
            </a:r>
          </a:p>
          <a:p>
            <a:pPr marL="857250" marR="0" lvl="0" indent="-857250" algn="l" defTabSz="457200" rtl="0" eaLnBrk="1" fontAlgn="auto" latinLnBrk="0" hangingPunct="1">
              <a:lnSpc>
                <a:spcPct val="120000"/>
              </a:lnSpc>
              <a:spcBef>
                <a:spcPts val="0"/>
              </a:spcBef>
              <a:spcAft>
                <a:spcPts val="0"/>
              </a:spcAft>
              <a:buClrTx/>
              <a:buSzTx/>
              <a:buFont typeface="+mj-lt"/>
              <a:buAutoNum type="romanUcPeriod"/>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p:txBody>
      </p:sp>
      <p:sp>
        <p:nvSpPr>
          <p:cNvPr id="7" name="Rectangle 6"/>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FD0E8E89-337B-4319-A790-53939BD22610}"/>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458287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02" name="Text Box 34"/>
          <p:cNvSpPr txBox="1">
            <a:spLocks noChangeArrowheads="1"/>
          </p:cNvSpPr>
          <p:nvPr/>
        </p:nvSpPr>
        <p:spPr bwMode="auto">
          <a:xfrm>
            <a:off x="1524000" y="2590800"/>
            <a:ext cx="7467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altLang="en-US" sz="1800" b="0" i="0" u="none" strike="noStrike" kern="0" cap="none" spc="0" normalizeH="0" baseline="0" noProof="0">
              <a:ln>
                <a:noFill/>
              </a:ln>
              <a:solidFill>
                <a:sysClr val="windowText" lastClr="000000"/>
              </a:solidFill>
              <a:effectLst/>
              <a:uLnTx/>
              <a:uFillTx/>
              <a:latin typeface="Times New Roman" panose="02020603050405020304" pitchFamily="18" charset="0"/>
              <a:ea typeface="+mn-ea"/>
              <a:cs typeface="+mn-cs"/>
            </a:endParaRPr>
          </a:p>
        </p:txBody>
      </p:sp>
      <p:sp>
        <p:nvSpPr>
          <p:cNvPr id="32820" name="AutoShape 52"/>
          <p:cNvSpPr>
            <a:spLocks noChangeArrowheads="1"/>
          </p:cNvSpPr>
          <p:nvPr/>
        </p:nvSpPr>
        <p:spPr bwMode="auto">
          <a:xfrm>
            <a:off x="2244652" y="704046"/>
            <a:ext cx="4578496" cy="954107"/>
          </a:xfrm>
          <a:prstGeom prst="rect">
            <a:avLst/>
          </a:prstGeom>
          <a:noFill/>
          <a:ln w="9525">
            <a:noFill/>
            <a:miter lim="800000"/>
            <a:headEnd/>
            <a:tailEnd/>
          </a:ln>
          <a:effectLst/>
        </p:spPr>
        <p:txBody>
          <a:bodyPr wrap="non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Church Under Pressure</a:t>
            </a:r>
            <a:endPar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2800" b="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2:8-11</a:t>
            </a:r>
          </a:p>
        </p:txBody>
      </p:sp>
      <p:sp>
        <p:nvSpPr>
          <p:cNvPr id="6" name="Text Box 8"/>
          <p:cNvSpPr txBox="1">
            <a:spLocks noChangeArrowheads="1"/>
          </p:cNvSpPr>
          <p:nvPr/>
        </p:nvSpPr>
        <p:spPr bwMode="auto">
          <a:xfrm>
            <a:off x="408202" y="1828800"/>
            <a:ext cx="8211923" cy="4181337"/>
          </a:xfrm>
          <a:prstGeom prst="rect">
            <a:avLst/>
          </a:prstGeom>
          <a:noFill/>
          <a:ln>
            <a:noFill/>
          </a:ln>
          <a:effectLst/>
        </p:spPr>
        <p:txBody>
          <a:bodyPr wrap="square">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2:8-9</a:t>
            </a: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“These things saith the first and the last, who was dead, and lived (again):</a:t>
            </a: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 know thy tribulation, and thy poverty (but thou art rich), and the blasphemy of them that say they are Jews, and they art not, but are a synagogue of Satan.”</a:t>
            </a:r>
          </a:p>
        </p:txBody>
      </p:sp>
      <p:sp>
        <p:nvSpPr>
          <p:cNvPr id="7" name="Rectangle 6"/>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FD0E8E89-337B-4319-A790-53939BD22610}"/>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612801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ChangeArrowheads="1"/>
          </p:cNvSpPr>
          <p:nvPr/>
        </p:nvSpPr>
        <p:spPr bwMode="auto">
          <a:xfrm>
            <a:off x="533400" y="533400"/>
            <a:ext cx="8077200" cy="71120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p:txBody>
      </p:sp>
      <p:sp>
        <p:nvSpPr>
          <p:cNvPr id="91140" name="Text Box 4"/>
          <p:cNvSpPr txBox="1">
            <a:spLocks noChangeArrowheads="1"/>
          </p:cNvSpPr>
          <p:nvPr/>
        </p:nvSpPr>
        <p:spPr bwMode="auto">
          <a:xfrm>
            <a:off x="533400" y="1538289"/>
            <a:ext cx="8077200" cy="519113"/>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Resurrection – Gives Hope</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8)</a:t>
            </a:r>
          </a:p>
        </p:txBody>
      </p:sp>
      <p:sp>
        <p:nvSpPr>
          <p:cNvPr id="91141" name="Text Box 5"/>
          <p:cNvSpPr txBox="1">
            <a:spLocks noChangeArrowheads="1"/>
          </p:cNvSpPr>
          <p:nvPr/>
        </p:nvSpPr>
        <p:spPr bwMode="auto">
          <a:xfrm>
            <a:off x="533400" y="2590802"/>
            <a:ext cx="8077200" cy="3354765"/>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Lord’s victory over death and His present position should inspire confidence within a church that was about to suffer imprisonment and tribulation even unto death.”</a:t>
            </a: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“For He who became dead is now alive and able to give victory over every obstacle, even death.”</a:t>
            </a:r>
          </a:p>
          <a:p>
            <a:pPr marL="0" marR="0" lvl="0" indent="0" algn="r" defTabSz="457200" rtl="0" eaLnBrk="1" fontAlgn="auto" latinLnBrk="0" hangingPunct="1">
              <a:lnSpc>
                <a:spcPct val="100000"/>
              </a:lnSpc>
              <a:spcBef>
                <a:spcPct val="50000"/>
              </a:spcBef>
              <a:spcAft>
                <a:spcPts val="0"/>
              </a:spcAft>
              <a:buClrTx/>
              <a:buSzTx/>
              <a:buFontTx/>
              <a:buNone/>
              <a:tabLst/>
              <a:defRPr/>
            </a:pPr>
            <a:r>
              <a:rPr kumimoji="0" lang="en-US" altLang="en-US" sz="2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Hailey, pages 125, 127</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749A80FA-64F5-451B-8294-6E8571ED01E8}"/>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926524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1140"/>
                                        </p:tgtEl>
                                        <p:attrNameLst>
                                          <p:attrName>style.visibility</p:attrName>
                                        </p:attrNameLst>
                                      </p:cBhvr>
                                      <p:to>
                                        <p:strVal val="visible"/>
                                      </p:to>
                                    </p:set>
                                    <p:animEffect transition="in" filter="fade">
                                      <p:cBhvr>
                                        <p:cTn id="7" dur="1000"/>
                                        <p:tgtEl>
                                          <p:spTgt spid="91140"/>
                                        </p:tgtEl>
                                      </p:cBhvr>
                                    </p:animEffect>
                                    <p:anim calcmode="lin" valueType="num">
                                      <p:cBhvr>
                                        <p:cTn id="8" dur="1000" fill="hold"/>
                                        <p:tgtEl>
                                          <p:spTgt spid="91140"/>
                                        </p:tgtEl>
                                        <p:attrNameLst>
                                          <p:attrName>ppt_x</p:attrName>
                                        </p:attrNameLst>
                                      </p:cBhvr>
                                      <p:tavLst>
                                        <p:tav tm="0">
                                          <p:val>
                                            <p:strVal val="#ppt_x"/>
                                          </p:val>
                                        </p:tav>
                                        <p:tav tm="100000">
                                          <p:val>
                                            <p:strVal val="#ppt_x"/>
                                          </p:val>
                                        </p:tav>
                                      </p:tavLst>
                                    </p:anim>
                                    <p:anim calcmode="lin" valueType="num">
                                      <p:cBhvr>
                                        <p:cTn id="9" dur="1000" fill="hold"/>
                                        <p:tgtEl>
                                          <p:spTgt spid="9114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1141"/>
                                        </p:tgtEl>
                                        <p:attrNameLst>
                                          <p:attrName>style.visibility</p:attrName>
                                        </p:attrNameLst>
                                      </p:cBhvr>
                                      <p:to>
                                        <p:strVal val="visible"/>
                                      </p:to>
                                    </p:set>
                                    <p:animEffect transition="in" filter="fade">
                                      <p:cBhvr>
                                        <p:cTn id="14" dur="1000"/>
                                        <p:tgtEl>
                                          <p:spTgt spid="91141"/>
                                        </p:tgtEl>
                                      </p:cBhvr>
                                    </p:animEffect>
                                    <p:anim calcmode="lin" valueType="num">
                                      <p:cBhvr>
                                        <p:cTn id="15" dur="1000" fill="hold"/>
                                        <p:tgtEl>
                                          <p:spTgt spid="91141"/>
                                        </p:tgtEl>
                                        <p:attrNameLst>
                                          <p:attrName>ppt_x</p:attrName>
                                        </p:attrNameLst>
                                      </p:cBhvr>
                                      <p:tavLst>
                                        <p:tav tm="0">
                                          <p:val>
                                            <p:strVal val="#ppt_x"/>
                                          </p:val>
                                        </p:tav>
                                        <p:tav tm="100000">
                                          <p:val>
                                            <p:strVal val="#ppt_x"/>
                                          </p:val>
                                        </p:tav>
                                      </p:tavLst>
                                    </p:anim>
                                    <p:anim calcmode="lin" valueType="num">
                                      <p:cBhvr>
                                        <p:cTn id="16" dur="1000" fill="hold"/>
                                        <p:tgtEl>
                                          <p:spTgt spid="9114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0" grpId="0"/>
      <p:bldP spid="9114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609600" y="762000"/>
            <a:ext cx="7924800" cy="71120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p:txBody>
      </p:sp>
      <p:sp>
        <p:nvSpPr>
          <p:cNvPr id="103427" name="Text Box 3"/>
          <p:cNvSpPr txBox="1">
            <a:spLocks noChangeArrowheads="1"/>
          </p:cNvSpPr>
          <p:nvPr/>
        </p:nvSpPr>
        <p:spPr bwMode="auto">
          <a:xfrm>
            <a:off x="609600" y="1950939"/>
            <a:ext cx="7924800" cy="2739211"/>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Resurrection – Gives Hope</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8)</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B.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God Knows All</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8)</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1. Knows the truth about you – what you really are 		at heart</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2. Knows the truth about your enemy.</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61EE0731-BA39-440E-ABD6-1723F590E8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432090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03427">
                                            <p:txEl>
                                              <p:pRg st="1" end="1"/>
                                            </p:txEl>
                                          </p:spTgt>
                                        </p:tgtEl>
                                        <p:attrNameLst>
                                          <p:attrName>style.visibility</p:attrName>
                                        </p:attrNameLst>
                                      </p:cBhvr>
                                      <p:to>
                                        <p:strVal val="visible"/>
                                      </p:to>
                                    </p:set>
                                    <p:animEffect transition="in" filter="fade">
                                      <p:cBhvr>
                                        <p:cTn id="7" dur="1000"/>
                                        <p:tgtEl>
                                          <p:spTgt spid="103427">
                                            <p:txEl>
                                              <p:pRg st="1" end="1"/>
                                            </p:txEl>
                                          </p:spTgt>
                                        </p:tgtEl>
                                      </p:cBhvr>
                                    </p:animEffect>
                                    <p:anim calcmode="lin" valueType="num">
                                      <p:cBhvr>
                                        <p:cTn id="8"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3427">
                                            <p:txEl>
                                              <p:pRg st="2" end="2"/>
                                            </p:txEl>
                                          </p:spTgt>
                                        </p:tgtEl>
                                        <p:attrNameLst>
                                          <p:attrName>style.visibility</p:attrName>
                                        </p:attrNameLst>
                                      </p:cBhvr>
                                      <p:to>
                                        <p:strVal val="visible"/>
                                      </p:to>
                                    </p:set>
                                    <p:animEffect transition="in" filter="fade">
                                      <p:cBhvr>
                                        <p:cTn id="14" dur="1000"/>
                                        <p:tgtEl>
                                          <p:spTgt spid="103427">
                                            <p:txEl>
                                              <p:pRg st="2" end="2"/>
                                            </p:txEl>
                                          </p:spTgt>
                                        </p:tgtEl>
                                      </p:cBhvr>
                                    </p:animEffect>
                                    <p:anim calcmode="lin" valueType="num">
                                      <p:cBhvr>
                                        <p:cTn id="15" dur="10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3427">
                                            <p:txEl>
                                              <p:pRg st="3" end="3"/>
                                            </p:txEl>
                                          </p:spTgt>
                                        </p:tgtEl>
                                        <p:attrNameLst>
                                          <p:attrName>style.visibility</p:attrName>
                                        </p:attrNameLst>
                                      </p:cBhvr>
                                      <p:to>
                                        <p:strVal val="visible"/>
                                      </p:to>
                                    </p:set>
                                    <p:animEffect transition="in" filter="fade">
                                      <p:cBhvr>
                                        <p:cTn id="21" dur="1000"/>
                                        <p:tgtEl>
                                          <p:spTgt spid="103427">
                                            <p:txEl>
                                              <p:pRg st="3" end="3"/>
                                            </p:txEl>
                                          </p:spTgt>
                                        </p:tgtEl>
                                      </p:cBhvr>
                                    </p:animEffect>
                                    <p:anim calcmode="lin" valueType="num">
                                      <p:cBhvr>
                                        <p:cTn id="22" dur="1000" fill="hold"/>
                                        <p:tgtEl>
                                          <p:spTgt spid="10342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342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609600" y="762000"/>
            <a:ext cx="7924800" cy="71120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40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Their Encouragement</a:t>
            </a:r>
          </a:p>
        </p:txBody>
      </p:sp>
      <p:sp>
        <p:nvSpPr>
          <p:cNvPr id="103427" name="Text Box 3"/>
          <p:cNvSpPr txBox="1">
            <a:spLocks noChangeArrowheads="1"/>
          </p:cNvSpPr>
          <p:nvPr/>
        </p:nvSpPr>
        <p:spPr bwMode="auto">
          <a:xfrm>
            <a:off x="609600" y="1950939"/>
            <a:ext cx="7924800" cy="3477875"/>
          </a:xfrm>
          <a:prstGeom prst="rect">
            <a:avLst/>
          </a:prstGeom>
          <a:noFill/>
          <a:ln>
            <a:noFill/>
          </a:ln>
          <a:effectLst/>
        </p:spPr>
        <p:txBody>
          <a:bodyPr wrap="square">
            <a:spAutoFit/>
          </a:bodyPr>
          <a:lstStyle>
            <a:lvl1pPr>
              <a:tabLst>
                <a:tab pos="517525" algn="l"/>
              </a:tabLst>
              <a:defRPr sz="2400">
                <a:solidFill>
                  <a:schemeClr val="tx1"/>
                </a:solidFill>
                <a:latin typeface="Times New Roman" panose="02020603050405020304" pitchFamily="18" charset="0"/>
              </a:defRPr>
            </a:lvl1pPr>
            <a:lvl2pPr>
              <a:tabLst>
                <a:tab pos="517525" algn="l"/>
              </a:tabLst>
              <a:defRPr sz="2400">
                <a:solidFill>
                  <a:schemeClr val="tx1"/>
                </a:solidFill>
                <a:latin typeface="Times New Roman" panose="02020603050405020304" pitchFamily="18" charset="0"/>
              </a:defRPr>
            </a:lvl2pPr>
            <a:lvl3pPr>
              <a:tabLst>
                <a:tab pos="517525" algn="l"/>
              </a:tabLst>
              <a:defRPr sz="2400">
                <a:solidFill>
                  <a:schemeClr val="tx1"/>
                </a:solidFill>
                <a:latin typeface="Times New Roman" panose="02020603050405020304" pitchFamily="18" charset="0"/>
              </a:defRPr>
            </a:lvl3pPr>
            <a:lvl4pPr>
              <a:tabLst>
                <a:tab pos="517525" algn="l"/>
              </a:tabLst>
              <a:defRPr sz="2400">
                <a:solidFill>
                  <a:schemeClr val="tx1"/>
                </a:solidFill>
                <a:latin typeface="Times New Roman" panose="02020603050405020304" pitchFamily="18" charset="0"/>
              </a:defRPr>
            </a:lvl4pPr>
            <a:lvl5pPr>
              <a:tabLst>
                <a:tab pos="51752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517525"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Resurrection – Gives Hope</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8)</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B. </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God Knows All</a:t>
            </a: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(verse 8)</a:t>
            </a:r>
          </a:p>
          <a:p>
            <a:pPr marL="0" marR="0" lvl="0" indent="0" algn="l" defTabSz="457200" rtl="0" eaLnBrk="1" fontAlgn="auto" latinLnBrk="0" hangingPunct="1">
              <a:lnSpc>
                <a:spcPct val="100000"/>
              </a:lnSpc>
              <a:spcBef>
                <a:spcPct val="50000"/>
              </a:spcBef>
              <a:spcAft>
                <a:spcPts val="0"/>
              </a:spcAft>
              <a:buClrTx/>
              <a:buSzTx/>
              <a:buFontTx/>
              <a:buNone/>
              <a:tabLst>
                <a:tab pos="517525" algn="l"/>
              </a:tabLst>
              <a:defRPr/>
            </a:pPr>
            <a:r>
              <a:rPr kumimoji="0" lang="en-US" altLang="en-US" sz="28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400" b="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2:10, </a:t>
            </a: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Fear not (cf. 1:17) </a:t>
            </a: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things which thou art about to suffer”</a:t>
            </a:r>
          </a:p>
          <a:p>
            <a:pPr marL="342900" marR="0" lvl="0" indent="-342900" algn="l" defTabSz="457200" rtl="0" eaLnBrk="1" fontAlgn="auto" latinLnBrk="0" hangingPunct="1">
              <a:lnSpc>
                <a:spcPct val="100000"/>
              </a:lnSpc>
              <a:spcBef>
                <a:spcPct val="50000"/>
              </a:spcBef>
              <a:spcAft>
                <a:spcPts val="0"/>
              </a:spcAft>
              <a:buClrTx/>
              <a:buSzTx/>
              <a:buFont typeface="Arial" panose="020B0604020202020204" pitchFamily="34" charset="0"/>
              <a:buChar char="•"/>
              <a:tabLst>
                <a:tab pos="517525" algn="l"/>
              </a:tabLst>
              <a:defRPr/>
            </a:pPr>
            <a:r>
              <a:rPr kumimoji="0" lang="en-US" altLang="en-US" sz="24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Few now suffer the kind of persecution endured by the early Christians. Matthew 10:21-25, 34ff; Hebrews 10:32ff</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2:8-11</a:t>
            </a:r>
          </a:p>
        </p:txBody>
      </p:sp>
      <p:sp>
        <p:nvSpPr>
          <p:cNvPr id="2" name="Slide Number Placeholder 1">
            <a:extLst>
              <a:ext uri="{FF2B5EF4-FFF2-40B4-BE49-F238E27FC236}">
                <a16:creationId xmlns:a16="http://schemas.microsoft.com/office/drawing/2014/main" id="{61EE0731-BA39-440E-ABD6-1723F590E8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003138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03427">
                                            <p:txEl>
                                              <p:pRg st="1" end="1"/>
                                            </p:txEl>
                                          </p:spTgt>
                                        </p:tgtEl>
                                        <p:attrNameLst>
                                          <p:attrName>style.visibility</p:attrName>
                                        </p:attrNameLst>
                                      </p:cBhvr>
                                      <p:to>
                                        <p:strVal val="visible"/>
                                      </p:to>
                                    </p:set>
                                    <p:animEffect transition="in" filter="fade">
                                      <p:cBhvr>
                                        <p:cTn id="7" dur="1000"/>
                                        <p:tgtEl>
                                          <p:spTgt spid="103427">
                                            <p:txEl>
                                              <p:pRg st="1" end="1"/>
                                            </p:txEl>
                                          </p:spTgt>
                                        </p:tgtEl>
                                      </p:cBhvr>
                                    </p:animEffect>
                                    <p:anim calcmode="lin" valueType="num">
                                      <p:cBhvr>
                                        <p:cTn id="8"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3427">
                                            <p:txEl>
                                              <p:pRg st="2" end="2"/>
                                            </p:txEl>
                                          </p:spTgt>
                                        </p:tgtEl>
                                        <p:attrNameLst>
                                          <p:attrName>style.visibility</p:attrName>
                                        </p:attrNameLst>
                                      </p:cBhvr>
                                      <p:to>
                                        <p:strVal val="visible"/>
                                      </p:to>
                                    </p:set>
                                    <p:animEffect transition="in" filter="fade">
                                      <p:cBhvr>
                                        <p:cTn id="14" dur="1000"/>
                                        <p:tgtEl>
                                          <p:spTgt spid="103427">
                                            <p:txEl>
                                              <p:pRg st="2" end="2"/>
                                            </p:txEl>
                                          </p:spTgt>
                                        </p:tgtEl>
                                      </p:cBhvr>
                                    </p:animEffect>
                                    <p:anim calcmode="lin" valueType="num">
                                      <p:cBhvr>
                                        <p:cTn id="15" dur="10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3427">
                                            <p:txEl>
                                              <p:pRg st="3" end="3"/>
                                            </p:txEl>
                                          </p:spTgt>
                                        </p:tgtEl>
                                        <p:attrNameLst>
                                          <p:attrName>style.visibility</p:attrName>
                                        </p:attrNameLst>
                                      </p:cBhvr>
                                      <p:to>
                                        <p:strVal val="visible"/>
                                      </p:to>
                                    </p:set>
                                    <p:animEffect transition="in" filter="fade">
                                      <p:cBhvr>
                                        <p:cTn id="21" dur="1000"/>
                                        <p:tgtEl>
                                          <p:spTgt spid="103427">
                                            <p:txEl>
                                              <p:pRg st="3" end="3"/>
                                            </p:txEl>
                                          </p:spTgt>
                                        </p:tgtEl>
                                      </p:cBhvr>
                                    </p:animEffect>
                                    <p:anim calcmode="lin" valueType="num">
                                      <p:cBhvr>
                                        <p:cTn id="22" dur="1000" fill="hold"/>
                                        <p:tgtEl>
                                          <p:spTgt spid="10342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342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2067</TotalTime>
  <Words>2220</Words>
  <Application>Microsoft Office PowerPoint</Application>
  <PresentationFormat>On-screen Show (4:3)</PresentationFormat>
  <Paragraphs>347</Paragraphs>
  <Slides>38</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38</vt:i4>
      </vt:variant>
    </vt:vector>
  </HeadingPairs>
  <TitlesOfParts>
    <vt:vector size="46" baseType="lpstr">
      <vt:lpstr>Arial</vt:lpstr>
      <vt:lpstr>Arial Narrow</vt:lpstr>
      <vt:lpstr>Calibri</vt:lpstr>
      <vt:lpstr>Corbel</vt:lpstr>
      <vt:lpstr>Times New Roman</vt:lpstr>
      <vt:lpstr>Wingdings</vt:lpstr>
      <vt:lpstr>Depth</vt:lpstr>
      <vt:lpstr>1_Depth</vt:lpstr>
      <vt:lpstr>A Study Of  The Book Of 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44</cp:revision>
  <cp:lastPrinted>2020-06-15T03:53:20Z</cp:lastPrinted>
  <dcterms:created xsi:type="dcterms:W3CDTF">2020-06-13T14:44:29Z</dcterms:created>
  <dcterms:modified xsi:type="dcterms:W3CDTF">2020-06-15T03:53:23Z</dcterms:modified>
</cp:coreProperties>
</file>